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0839"/>
    <a:srgbClr val="005CAA"/>
    <a:srgbClr val="C612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BB9D6A-A2DE-4D22-9492-6CE8D17D141C}" v="167" dt="2024-12-06T08:25:32.3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96247" autoAdjust="0"/>
  </p:normalViewPr>
  <p:slideViewPr>
    <p:cSldViewPr snapToGrid="0">
      <p:cViewPr varScale="1">
        <p:scale>
          <a:sx n="106" d="100"/>
          <a:sy n="106" d="100"/>
        </p:scale>
        <p:origin x="5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c.sarazin@lif-natation.fr" TargetMode="External"/><Relationship Id="rId3" Type="http://schemas.openxmlformats.org/officeDocument/2006/relationships/hyperlink" Target="mailto:n.blaise@lif-natation.fr" TargetMode="External"/><Relationship Id="rId7" Type="http://schemas.openxmlformats.org/officeDocument/2006/relationships/hyperlink" Target="mailto:l.chalendar@lif-natation.fr" TargetMode="External"/><Relationship Id="rId12" Type="http://schemas.openxmlformats.org/officeDocument/2006/relationships/hyperlink" Target="mailto:s.lagabbe@lif-natation.f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n.lavoux@lif-natation.fr" TargetMode="External"/><Relationship Id="rId11" Type="http://schemas.openxmlformats.org/officeDocument/2006/relationships/hyperlink" Target="mailto:e.klein@lif-natation.fr" TargetMode="External"/><Relationship Id="rId5" Type="http://schemas.openxmlformats.org/officeDocument/2006/relationships/hyperlink" Target="mailto:j.chastagner@lif-natation.fr" TargetMode="External"/><Relationship Id="rId10" Type="http://schemas.openxmlformats.org/officeDocument/2006/relationships/hyperlink" Target="mailto:i.garcia@lif-natation.fr" TargetMode="External"/><Relationship Id="rId4" Type="http://schemas.openxmlformats.org/officeDocument/2006/relationships/hyperlink" Target="mailto:c.granal@lif-natation.fr" TargetMode="External"/><Relationship Id="rId9" Type="http://schemas.openxmlformats.org/officeDocument/2006/relationships/hyperlink" Target="mailto:Jm.ciceron@lif-natation.fr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v.portal@lif-natation.fr" TargetMode="External"/><Relationship Id="rId3" Type="http://schemas.openxmlformats.org/officeDocument/2006/relationships/hyperlink" Target="mailto:j.chastagner@lif-natation.fr" TargetMode="External"/><Relationship Id="rId7" Type="http://schemas.openxmlformats.org/officeDocument/2006/relationships/hyperlink" Target="mailto:g.horwitz@lif-natation.fr" TargetMode="External"/><Relationship Id="rId12" Type="http://schemas.openxmlformats.org/officeDocument/2006/relationships/image" Target="../media/image1.png"/><Relationship Id="rId2" Type="http://schemas.openxmlformats.org/officeDocument/2006/relationships/hyperlink" Target="mailto:n.blaise@lif-natation.fr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ecr_gene@lif-natation.fr" TargetMode="External"/><Relationship Id="rId11" Type="http://schemas.openxmlformats.org/officeDocument/2006/relationships/hyperlink" Target="mailto:f.nordman@lif-natation.fr" TargetMode="External"/><Relationship Id="rId5" Type="http://schemas.openxmlformats.org/officeDocument/2006/relationships/hyperlink" Target="mailto:c.moret@lif-natation.fr" TargetMode="External"/><Relationship Id="rId10" Type="http://schemas.openxmlformats.org/officeDocument/2006/relationships/hyperlink" Target="mailto:c.hugonenq@lif-natation.fr" TargetMode="External"/><Relationship Id="rId4" Type="http://schemas.openxmlformats.org/officeDocument/2006/relationships/hyperlink" Target="mailto:s.ouraou@lif-natation.fr" TargetMode="External"/><Relationship Id="rId9" Type="http://schemas.openxmlformats.org/officeDocument/2006/relationships/hyperlink" Target="mailto:e.klein@lif-natation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 : coins arrondis 81">
            <a:extLst>
              <a:ext uri="{FF2B5EF4-FFF2-40B4-BE49-F238E27FC236}">
                <a16:creationId xmlns:a16="http://schemas.microsoft.com/office/drawing/2014/main" id="{621CED73-9451-F646-935F-41517A6B5F15}"/>
              </a:ext>
            </a:extLst>
          </p:cNvPr>
          <p:cNvSpPr/>
          <p:nvPr/>
        </p:nvSpPr>
        <p:spPr>
          <a:xfrm>
            <a:off x="223803" y="6239569"/>
            <a:ext cx="11772075" cy="501733"/>
          </a:xfrm>
          <a:prstGeom prst="roundRect">
            <a:avLst/>
          </a:prstGeom>
          <a:solidFill>
            <a:srgbClr val="D4083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Graphique, graphisme, Police, logo&#10;&#10;Description générée automatiquement">
            <a:extLst>
              <a:ext uri="{FF2B5EF4-FFF2-40B4-BE49-F238E27FC236}">
                <a16:creationId xmlns:a16="http://schemas.microsoft.com/office/drawing/2014/main" id="{67293A4D-46E1-EF02-1600-238FBF9F426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64" t="11681" r="24364" b="38729"/>
          <a:stretch/>
        </p:blipFill>
        <p:spPr>
          <a:xfrm>
            <a:off x="3638943" y="1485899"/>
            <a:ext cx="4980788" cy="460057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95EA368C-C274-6531-FF8C-72D6DFEBA231}"/>
              </a:ext>
            </a:extLst>
          </p:cNvPr>
          <p:cNvSpPr txBox="1"/>
          <p:nvPr/>
        </p:nvSpPr>
        <p:spPr>
          <a:xfrm>
            <a:off x="0" y="66675"/>
            <a:ext cx="1225867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D40839"/>
                </a:solidFill>
              </a:rPr>
              <a:t>Organigramme</a:t>
            </a:r>
            <a:r>
              <a:rPr lang="fr-FR" sz="3000" b="1" dirty="0">
                <a:solidFill>
                  <a:srgbClr val="D40839"/>
                </a:solidFill>
              </a:rPr>
              <a:t> : </a:t>
            </a:r>
            <a:r>
              <a:rPr lang="fr-FR" sz="2800" b="1" dirty="0">
                <a:solidFill>
                  <a:srgbClr val="005CAA"/>
                </a:solidFill>
              </a:rPr>
              <a:t>Commissions de la Ligue Île-de-France de Natation </a:t>
            </a:r>
          </a:p>
          <a:p>
            <a:r>
              <a:rPr lang="fr-FR" sz="1400" b="1" dirty="0">
                <a:solidFill>
                  <a:srgbClr val="C6123F"/>
                </a:solidFill>
              </a:rPr>
              <a:t>Années 2024_2028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AD96A5FF-59B5-A3A2-D695-3A3E9F638729}"/>
              </a:ext>
            </a:extLst>
          </p:cNvPr>
          <p:cNvSpPr/>
          <p:nvPr/>
        </p:nvSpPr>
        <p:spPr>
          <a:xfrm>
            <a:off x="320256" y="945430"/>
            <a:ext cx="1704975" cy="504825"/>
          </a:xfrm>
          <a:prstGeom prst="roundRect">
            <a:avLst/>
          </a:prstGeom>
          <a:solidFill>
            <a:srgbClr val="005CA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27C1DA65-3BD9-D51A-7376-6B0350C78B21}"/>
              </a:ext>
            </a:extLst>
          </p:cNvPr>
          <p:cNvSpPr/>
          <p:nvPr/>
        </p:nvSpPr>
        <p:spPr>
          <a:xfrm>
            <a:off x="2287561" y="945430"/>
            <a:ext cx="1704975" cy="504825"/>
          </a:xfrm>
          <a:prstGeom prst="roundRect">
            <a:avLst/>
          </a:prstGeom>
          <a:solidFill>
            <a:srgbClr val="005CA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FCE2914E-62F8-37A9-F5F4-3DD14AF150C6}"/>
              </a:ext>
            </a:extLst>
          </p:cNvPr>
          <p:cNvSpPr/>
          <p:nvPr/>
        </p:nvSpPr>
        <p:spPr>
          <a:xfrm>
            <a:off x="4254866" y="950072"/>
            <a:ext cx="1704975" cy="504825"/>
          </a:xfrm>
          <a:prstGeom prst="roundRect">
            <a:avLst/>
          </a:prstGeom>
          <a:solidFill>
            <a:srgbClr val="005CA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C6ABD940-F8E9-00F9-5777-148639C816B0}"/>
              </a:ext>
            </a:extLst>
          </p:cNvPr>
          <p:cNvSpPr/>
          <p:nvPr/>
        </p:nvSpPr>
        <p:spPr>
          <a:xfrm>
            <a:off x="6222171" y="950072"/>
            <a:ext cx="1704975" cy="504825"/>
          </a:xfrm>
          <a:prstGeom prst="roundRect">
            <a:avLst/>
          </a:prstGeom>
          <a:solidFill>
            <a:srgbClr val="005CA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A2374E6F-4601-2EFF-7ACF-46394605FED8}"/>
              </a:ext>
            </a:extLst>
          </p:cNvPr>
          <p:cNvSpPr/>
          <p:nvPr/>
        </p:nvSpPr>
        <p:spPr>
          <a:xfrm>
            <a:off x="8189476" y="945430"/>
            <a:ext cx="1704975" cy="504825"/>
          </a:xfrm>
          <a:prstGeom prst="roundRect">
            <a:avLst/>
          </a:prstGeom>
          <a:solidFill>
            <a:srgbClr val="005CA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B629CDA3-D893-8AD6-EBA6-5866FFE578DB}"/>
              </a:ext>
            </a:extLst>
          </p:cNvPr>
          <p:cNvSpPr/>
          <p:nvPr/>
        </p:nvSpPr>
        <p:spPr>
          <a:xfrm>
            <a:off x="10156781" y="945430"/>
            <a:ext cx="1704975" cy="504825"/>
          </a:xfrm>
          <a:prstGeom prst="roundRect">
            <a:avLst/>
          </a:prstGeom>
          <a:solidFill>
            <a:srgbClr val="005CA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C7ED7C0-7794-B916-CC64-BFEE0C9E3F30}"/>
              </a:ext>
            </a:extLst>
          </p:cNvPr>
          <p:cNvSpPr txBox="1"/>
          <p:nvPr/>
        </p:nvSpPr>
        <p:spPr>
          <a:xfrm>
            <a:off x="223803" y="1053151"/>
            <a:ext cx="1897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</a:rPr>
              <a:t>Natation Course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76FC49E-C899-0D6A-6786-8B0D7D6738D6}"/>
              </a:ext>
            </a:extLst>
          </p:cNvPr>
          <p:cNvSpPr txBox="1"/>
          <p:nvPr/>
        </p:nvSpPr>
        <p:spPr>
          <a:xfrm>
            <a:off x="2191108" y="1043953"/>
            <a:ext cx="1897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</a:rPr>
              <a:t>Natation Maîtres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134EA6E-99B5-D82D-3B83-F741B368C99B}"/>
              </a:ext>
            </a:extLst>
          </p:cNvPr>
          <p:cNvSpPr txBox="1"/>
          <p:nvPr/>
        </p:nvSpPr>
        <p:spPr>
          <a:xfrm>
            <a:off x="4158413" y="1053151"/>
            <a:ext cx="1897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</a:rPr>
              <a:t>Eau Libre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512A3F9-B4E6-FBA5-A39A-DAF49B37DB7D}"/>
              </a:ext>
            </a:extLst>
          </p:cNvPr>
          <p:cNvSpPr txBox="1"/>
          <p:nvPr/>
        </p:nvSpPr>
        <p:spPr>
          <a:xfrm>
            <a:off x="6222169" y="1043952"/>
            <a:ext cx="1704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1400" b="1" dirty="0">
                <a:solidFill>
                  <a:schemeClr val="bg1"/>
                </a:solidFill>
              </a:rPr>
              <a:t>Plongeon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0B25DFA-F5E9-D62F-B154-58DCD95D0E63}"/>
              </a:ext>
            </a:extLst>
          </p:cNvPr>
          <p:cNvSpPr txBox="1"/>
          <p:nvPr/>
        </p:nvSpPr>
        <p:spPr>
          <a:xfrm>
            <a:off x="8093022" y="1053151"/>
            <a:ext cx="1897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</a:rPr>
              <a:t>Water-polo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8B9E550-C993-A8BB-6F78-B766D77590CF}"/>
              </a:ext>
            </a:extLst>
          </p:cNvPr>
          <p:cNvSpPr txBox="1"/>
          <p:nvPr/>
        </p:nvSpPr>
        <p:spPr>
          <a:xfrm>
            <a:off x="10087357" y="1043952"/>
            <a:ext cx="1897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</a:rPr>
              <a:t>Natation Artistique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8CCA8BD-B88D-9225-A6DA-1FA6DED4F172}"/>
              </a:ext>
            </a:extLst>
          </p:cNvPr>
          <p:cNvSpPr txBox="1"/>
          <p:nvPr/>
        </p:nvSpPr>
        <p:spPr>
          <a:xfrm>
            <a:off x="224267" y="1491573"/>
            <a:ext cx="1801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D40839"/>
                </a:solidFill>
              </a:rPr>
              <a:t>Lionel </a:t>
            </a:r>
          </a:p>
          <a:p>
            <a:pPr algn="ctr"/>
            <a:r>
              <a:rPr lang="fr-FR" sz="1400" b="1" dirty="0">
                <a:solidFill>
                  <a:srgbClr val="D40839"/>
                </a:solidFill>
              </a:rPr>
              <a:t>CHALENDAR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05D76DE-AAAE-9369-FA68-433285238207}"/>
              </a:ext>
            </a:extLst>
          </p:cNvPr>
          <p:cNvSpPr txBox="1"/>
          <p:nvPr/>
        </p:nvSpPr>
        <p:spPr>
          <a:xfrm>
            <a:off x="2274399" y="1490422"/>
            <a:ext cx="170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D40839"/>
                </a:solidFill>
              </a:rPr>
              <a:t>Cédric </a:t>
            </a:r>
          </a:p>
          <a:p>
            <a:pPr algn="ctr"/>
            <a:r>
              <a:rPr lang="fr-FR" sz="1400" b="1" dirty="0">
                <a:solidFill>
                  <a:srgbClr val="D40839"/>
                </a:solidFill>
              </a:rPr>
              <a:t>SARAZIN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4DF0DB8D-2AD5-EA35-A6FD-C2717CAD1497}"/>
              </a:ext>
            </a:extLst>
          </p:cNvPr>
          <p:cNvSpPr txBox="1"/>
          <p:nvPr/>
        </p:nvSpPr>
        <p:spPr>
          <a:xfrm>
            <a:off x="4195614" y="1490422"/>
            <a:ext cx="1797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D40839"/>
                </a:solidFill>
              </a:rPr>
              <a:t>Jean-Michel CICERON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EAE29439-EAF0-620B-2025-7CF99436BFE4}"/>
              </a:ext>
            </a:extLst>
          </p:cNvPr>
          <p:cNvSpPr txBox="1"/>
          <p:nvPr/>
        </p:nvSpPr>
        <p:spPr>
          <a:xfrm>
            <a:off x="6167810" y="1484139"/>
            <a:ext cx="1797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D40839"/>
                </a:solidFill>
              </a:rPr>
              <a:t>Ivan </a:t>
            </a:r>
          </a:p>
          <a:p>
            <a:pPr algn="ctr"/>
            <a:r>
              <a:rPr lang="fr-FR" sz="1400" b="1" dirty="0">
                <a:solidFill>
                  <a:srgbClr val="D40839"/>
                </a:solidFill>
              </a:rPr>
              <a:t>GARCIA RODRIGO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4F7B7CB-A736-14E8-9900-488B7579CFE5}"/>
              </a:ext>
            </a:extLst>
          </p:cNvPr>
          <p:cNvSpPr txBox="1"/>
          <p:nvPr/>
        </p:nvSpPr>
        <p:spPr>
          <a:xfrm>
            <a:off x="8144738" y="1481257"/>
            <a:ext cx="170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D40839"/>
                </a:solidFill>
              </a:rPr>
              <a:t>Elisabeth </a:t>
            </a:r>
          </a:p>
          <a:p>
            <a:pPr algn="ctr"/>
            <a:r>
              <a:rPr lang="fr-FR" sz="1400" b="1" dirty="0">
                <a:solidFill>
                  <a:srgbClr val="D40839"/>
                </a:solidFill>
              </a:rPr>
              <a:t>KLEIN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0D9877A9-EBAA-C2C1-8C06-DAA28C4B9B89}"/>
              </a:ext>
            </a:extLst>
          </p:cNvPr>
          <p:cNvSpPr txBox="1"/>
          <p:nvPr/>
        </p:nvSpPr>
        <p:spPr>
          <a:xfrm>
            <a:off x="10175541" y="1481257"/>
            <a:ext cx="170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D40839"/>
                </a:solidFill>
              </a:rPr>
              <a:t>Sandrine </a:t>
            </a:r>
          </a:p>
          <a:p>
            <a:pPr algn="ctr"/>
            <a:r>
              <a:rPr lang="fr-FR" sz="1400" b="1" dirty="0">
                <a:solidFill>
                  <a:srgbClr val="D40839"/>
                </a:solidFill>
              </a:rPr>
              <a:t>LAGABBE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993475E6-EF82-7EC7-FCC7-897BFAA8D561}"/>
              </a:ext>
            </a:extLst>
          </p:cNvPr>
          <p:cNvSpPr txBox="1"/>
          <p:nvPr/>
        </p:nvSpPr>
        <p:spPr>
          <a:xfrm>
            <a:off x="361270" y="2243505"/>
            <a:ext cx="1967305" cy="1915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>
                <a:solidFill>
                  <a:srgbClr val="005CAA"/>
                </a:solidFill>
              </a:rPr>
              <a:t>Vanessa DURAND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Brigitte AROT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Philippe GESLAND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Adam LEMIERE-MAC DOUGLAS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Guy HORWITZ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Anaïs RAGUIN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Christophe RENAULT</a:t>
            </a:r>
          </a:p>
        </p:txBody>
      </p:sp>
      <p:grpSp>
        <p:nvGrpSpPr>
          <p:cNvPr id="89" name="Groupe 88">
            <a:extLst>
              <a:ext uri="{FF2B5EF4-FFF2-40B4-BE49-F238E27FC236}">
                <a16:creationId xmlns:a16="http://schemas.microsoft.com/office/drawing/2014/main" id="{916F1358-D8C8-B873-86BA-27D06C9D248D}"/>
              </a:ext>
            </a:extLst>
          </p:cNvPr>
          <p:cNvGrpSpPr/>
          <p:nvPr/>
        </p:nvGrpSpPr>
        <p:grpSpPr>
          <a:xfrm>
            <a:off x="368721" y="4409664"/>
            <a:ext cx="1493401" cy="751221"/>
            <a:chOff x="404369" y="4419617"/>
            <a:chExt cx="1493401" cy="751221"/>
          </a:xfrm>
        </p:grpSpPr>
        <p:sp>
          <p:nvSpPr>
            <p:cNvPr id="61" name="Rectangle : coins arrondis 60">
              <a:extLst>
                <a:ext uri="{FF2B5EF4-FFF2-40B4-BE49-F238E27FC236}">
                  <a16:creationId xmlns:a16="http://schemas.microsoft.com/office/drawing/2014/main" id="{B65CDFFE-4E3B-E0EB-5B73-5E2588509255}"/>
                </a:ext>
              </a:extLst>
            </p:cNvPr>
            <p:cNvSpPr/>
            <p:nvPr/>
          </p:nvSpPr>
          <p:spPr>
            <a:xfrm>
              <a:off x="404369" y="4419617"/>
              <a:ext cx="1457761" cy="751221"/>
            </a:xfrm>
            <a:prstGeom prst="roundRect">
              <a:avLst/>
            </a:prstGeom>
            <a:solidFill>
              <a:srgbClr val="005CA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276338B7-F5AF-EB75-A5FC-C0BA9F37FC6A}"/>
                </a:ext>
              </a:extLst>
            </p:cNvPr>
            <p:cNvSpPr txBox="1"/>
            <p:nvPr/>
          </p:nvSpPr>
          <p:spPr>
            <a:xfrm>
              <a:off x="440010" y="4465383"/>
              <a:ext cx="1457760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b="1" dirty="0">
                  <a:solidFill>
                    <a:schemeClr val="bg1"/>
                  </a:solidFill>
                </a:rPr>
                <a:t>Dominique BASSET</a:t>
              </a:r>
            </a:p>
            <a:p>
              <a:endParaRPr lang="fr-FR" sz="300" b="1" dirty="0">
                <a:solidFill>
                  <a:schemeClr val="bg1"/>
                </a:solidFill>
              </a:endParaRPr>
            </a:p>
            <a:p>
              <a:r>
                <a:rPr lang="fr-FR" sz="1050" b="1" dirty="0">
                  <a:solidFill>
                    <a:schemeClr val="bg1"/>
                  </a:solidFill>
                </a:rPr>
                <a:t>Gwenael BORDAIS</a:t>
              </a:r>
            </a:p>
            <a:p>
              <a:endParaRPr lang="fr-FR" sz="300" b="1" dirty="0">
                <a:solidFill>
                  <a:schemeClr val="bg1"/>
                </a:solidFill>
              </a:endParaRPr>
            </a:p>
            <a:p>
              <a:r>
                <a:rPr lang="fr-FR" sz="1050" b="1" dirty="0">
                  <a:solidFill>
                    <a:schemeClr val="bg1"/>
                  </a:solidFill>
                </a:rPr>
                <a:t>Jean Lionel REY</a:t>
              </a:r>
            </a:p>
          </p:txBody>
        </p:sp>
      </p:grpSp>
      <p:sp>
        <p:nvSpPr>
          <p:cNvPr id="34" name="ZoneTexte 33">
            <a:extLst>
              <a:ext uri="{FF2B5EF4-FFF2-40B4-BE49-F238E27FC236}">
                <a16:creationId xmlns:a16="http://schemas.microsoft.com/office/drawing/2014/main" id="{E7D81A2A-B3C7-3C9F-48CE-4BABF1BA3D26}"/>
              </a:ext>
            </a:extLst>
          </p:cNvPr>
          <p:cNvSpPr txBox="1"/>
          <p:nvPr/>
        </p:nvSpPr>
        <p:spPr>
          <a:xfrm>
            <a:off x="420366" y="6293370"/>
            <a:ext cx="16283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bg1"/>
                </a:solidFill>
              </a:rPr>
              <a:t>Nicolas BLAISE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11285B72-6B2E-152B-FA8C-87FA8887D233}"/>
              </a:ext>
            </a:extLst>
          </p:cNvPr>
          <p:cNvSpPr txBox="1"/>
          <p:nvPr/>
        </p:nvSpPr>
        <p:spPr>
          <a:xfrm>
            <a:off x="2314404" y="2243505"/>
            <a:ext cx="1967305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>
                <a:solidFill>
                  <a:srgbClr val="005CAA"/>
                </a:solidFill>
              </a:rPr>
              <a:t>Luc-Victor DUCHATEAU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Julien DEGLIAME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Vanessa DURAND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Myriam STECK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Eric PIQUEMAL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Marc POLLEDRI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Françoise BROCHOT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Herbert KLINGBEIL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Lionel CHALENDAR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Joël FERRY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Adeline THENOT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Serge HEUVELINE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Frédérique PERRINI</a:t>
            </a:r>
          </a:p>
          <a:p>
            <a:endParaRPr lang="fr-FR" sz="500" b="1" dirty="0">
              <a:solidFill>
                <a:srgbClr val="005CAA"/>
              </a:solidFill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754F8A2C-7368-331E-7406-7A5F138A3309}"/>
              </a:ext>
            </a:extLst>
          </p:cNvPr>
          <p:cNvSpPr txBox="1"/>
          <p:nvPr/>
        </p:nvSpPr>
        <p:spPr>
          <a:xfrm>
            <a:off x="2387671" y="6293370"/>
            <a:ext cx="16283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bg1"/>
                </a:solidFill>
              </a:rPr>
              <a:t>Nicolas BLAISE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A1663C2E-F984-B785-E994-286C73109C6B}"/>
              </a:ext>
            </a:extLst>
          </p:cNvPr>
          <p:cNvSpPr txBox="1"/>
          <p:nvPr/>
        </p:nvSpPr>
        <p:spPr>
          <a:xfrm>
            <a:off x="4267538" y="2243505"/>
            <a:ext cx="196730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>
                <a:solidFill>
                  <a:srgbClr val="005CAA"/>
                </a:solidFill>
              </a:rPr>
              <a:t>Cécile HUGONENQ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Hervé CASTERA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Daphné BRANLY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Cédric SARAZIN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Hervé SOTOU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Adam LEMIERE-MAC DOUGLAS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Anthony BEAUVOIS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Philippe ZINSMEISTER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Christian COUSINARD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Christophe BRINGUET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Christelle BOUTILLIER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Jean-Loup BOUCHARD</a:t>
            </a:r>
          </a:p>
          <a:p>
            <a:endParaRPr lang="fr-FR" sz="6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ATD et responsables CAF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DA32B4FC-23F0-1B0A-4F1D-56BEEFDFEC17}"/>
              </a:ext>
            </a:extLst>
          </p:cNvPr>
          <p:cNvSpPr txBox="1"/>
          <p:nvPr/>
        </p:nvSpPr>
        <p:spPr>
          <a:xfrm>
            <a:off x="4340805" y="6297387"/>
            <a:ext cx="16283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bg1"/>
                </a:solidFill>
              </a:rPr>
              <a:t>Nicolas BLAISE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CAEE3770-0A7A-993B-6078-4D163740CFBA}"/>
              </a:ext>
            </a:extLst>
          </p:cNvPr>
          <p:cNvSpPr txBox="1"/>
          <p:nvPr/>
        </p:nvSpPr>
        <p:spPr>
          <a:xfrm>
            <a:off x="6270485" y="2243504"/>
            <a:ext cx="1967305" cy="219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>
                <a:solidFill>
                  <a:srgbClr val="005CAA"/>
                </a:solidFill>
              </a:rPr>
              <a:t>Daniel AZORIN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Michel BOUSSARD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Michèle CLEMENCON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Patrick DAS BOUCAS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Sébastien DEVAUX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Laurent FOUCHARD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Bertrand PREVOST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Anne ROMAIN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Carlos SOTO ALVAREZ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97F9A5E1-4C41-B954-EA7D-7066F4B535E0}"/>
              </a:ext>
            </a:extLst>
          </p:cNvPr>
          <p:cNvSpPr txBox="1"/>
          <p:nvPr/>
        </p:nvSpPr>
        <p:spPr>
          <a:xfrm>
            <a:off x="6329581" y="6293370"/>
            <a:ext cx="16283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>
                <a:solidFill>
                  <a:schemeClr val="bg1"/>
                </a:solidFill>
              </a:rPr>
              <a:t>Christine GRANAL</a:t>
            </a:r>
            <a:endParaRPr lang="fr-FR" sz="1100" b="1" dirty="0">
              <a:solidFill>
                <a:schemeClr val="bg1"/>
              </a:solidFill>
            </a:endParaRP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20655014-E6B3-BF9E-D3FE-CBA42A682701}"/>
              </a:ext>
            </a:extLst>
          </p:cNvPr>
          <p:cNvSpPr txBox="1"/>
          <p:nvPr/>
        </p:nvSpPr>
        <p:spPr>
          <a:xfrm>
            <a:off x="8275908" y="2243503"/>
            <a:ext cx="1967305" cy="219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>
                <a:solidFill>
                  <a:srgbClr val="005CAA"/>
                </a:solidFill>
              </a:rPr>
              <a:t>Jean-Paul CLEMENCON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Frédéric COUDERT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Catherine VOLTZ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Alain DETAILLE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Hamza DAKHLAOUI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Michel SAN BIAGIO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Laurent CHARLETOUX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Bruno CHASTAGNER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Jérémie PEDEN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7892B255-0B72-389E-3234-D5AEC0376DD1}"/>
              </a:ext>
            </a:extLst>
          </p:cNvPr>
          <p:cNvSpPr txBox="1"/>
          <p:nvPr/>
        </p:nvSpPr>
        <p:spPr>
          <a:xfrm>
            <a:off x="8335004" y="6291817"/>
            <a:ext cx="16283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bg1"/>
                </a:solidFill>
              </a:rPr>
              <a:t>Jérôme CHASTAGNER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4F0CB457-579F-CF79-57F2-4BD30515CB43}"/>
              </a:ext>
            </a:extLst>
          </p:cNvPr>
          <p:cNvSpPr txBox="1"/>
          <p:nvPr/>
        </p:nvSpPr>
        <p:spPr>
          <a:xfrm>
            <a:off x="10243213" y="2247917"/>
            <a:ext cx="1967305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>
                <a:solidFill>
                  <a:srgbClr val="005CAA"/>
                </a:solidFill>
              </a:rPr>
              <a:t>Martine ESTEVES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Mélodie HUCHET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Francine OCHANDO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Muriel CHASTAGNER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Gisèle CROUZILLE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Laurence DOISNEAU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Françoise NOYER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F1C54634-118E-D08D-8907-2D33E097B8B9}"/>
              </a:ext>
            </a:extLst>
          </p:cNvPr>
          <p:cNvSpPr txBox="1"/>
          <p:nvPr/>
        </p:nvSpPr>
        <p:spPr>
          <a:xfrm>
            <a:off x="10296315" y="6291817"/>
            <a:ext cx="16283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>
                <a:solidFill>
                  <a:schemeClr val="bg1"/>
                </a:solidFill>
              </a:rPr>
              <a:t>Nathalie LAVOUX</a:t>
            </a:r>
            <a:endParaRPr lang="fr-FR" sz="1100" b="1" dirty="0">
              <a:solidFill>
                <a:schemeClr val="bg1"/>
              </a:solidFill>
            </a:endParaRP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B5B1B91C-3230-05DE-9994-3A4BE843747C}"/>
              </a:ext>
            </a:extLst>
          </p:cNvPr>
          <p:cNvSpPr txBox="1"/>
          <p:nvPr/>
        </p:nvSpPr>
        <p:spPr>
          <a:xfrm>
            <a:off x="386784" y="4163024"/>
            <a:ext cx="5260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D40839"/>
                </a:solidFill>
              </a:rPr>
              <a:t>CTS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DD1BA4F3-1201-57F9-13E7-A2AD69801C08}"/>
              </a:ext>
            </a:extLst>
          </p:cNvPr>
          <p:cNvSpPr txBox="1"/>
          <p:nvPr/>
        </p:nvSpPr>
        <p:spPr>
          <a:xfrm>
            <a:off x="4265128" y="5559976"/>
            <a:ext cx="5260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D40839"/>
                </a:solidFill>
              </a:rPr>
              <a:t>DTR</a:t>
            </a:r>
          </a:p>
        </p:txBody>
      </p:sp>
      <p:grpSp>
        <p:nvGrpSpPr>
          <p:cNvPr id="84" name="Groupe 83">
            <a:extLst>
              <a:ext uri="{FF2B5EF4-FFF2-40B4-BE49-F238E27FC236}">
                <a16:creationId xmlns:a16="http://schemas.microsoft.com/office/drawing/2014/main" id="{CB53359C-0D6A-F5FE-DB49-15F5ABA25325}"/>
              </a:ext>
            </a:extLst>
          </p:cNvPr>
          <p:cNvGrpSpPr/>
          <p:nvPr/>
        </p:nvGrpSpPr>
        <p:grpSpPr>
          <a:xfrm>
            <a:off x="4275859" y="5793030"/>
            <a:ext cx="1367997" cy="276057"/>
            <a:chOff x="4311507" y="5802983"/>
            <a:chExt cx="1367997" cy="276057"/>
          </a:xfrm>
        </p:grpSpPr>
        <p:sp>
          <p:nvSpPr>
            <p:cNvPr id="64" name="Rectangle : coins arrondis 63">
              <a:extLst>
                <a:ext uri="{FF2B5EF4-FFF2-40B4-BE49-F238E27FC236}">
                  <a16:creationId xmlns:a16="http://schemas.microsoft.com/office/drawing/2014/main" id="{10A1F335-E7E7-CC71-6B0F-390C97479960}"/>
                </a:ext>
              </a:extLst>
            </p:cNvPr>
            <p:cNvSpPr/>
            <p:nvPr/>
          </p:nvSpPr>
          <p:spPr>
            <a:xfrm>
              <a:off x="4317357" y="5802983"/>
              <a:ext cx="1362147" cy="276057"/>
            </a:xfrm>
            <a:prstGeom prst="roundRect">
              <a:avLst/>
            </a:prstGeom>
            <a:solidFill>
              <a:srgbClr val="005CA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8435EB73-61FB-6ECD-E23A-B939660E3B9D}"/>
                </a:ext>
              </a:extLst>
            </p:cNvPr>
            <p:cNvSpPr txBox="1"/>
            <p:nvPr/>
          </p:nvSpPr>
          <p:spPr>
            <a:xfrm>
              <a:off x="4311507" y="5814053"/>
              <a:ext cx="135726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b="1" dirty="0">
                  <a:solidFill>
                    <a:schemeClr val="bg1"/>
                  </a:solidFill>
                </a:rPr>
                <a:t>Dominique BASSET</a:t>
              </a:r>
            </a:p>
          </p:txBody>
        </p:sp>
      </p:grpSp>
      <p:sp>
        <p:nvSpPr>
          <p:cNvPr id="66" name="ZoneTexte 65">
            <a:extLst>
              <a:ext uri="{FF2B5EF4-FFF2-40B4-BE49-F238E27FC236}">
                <a16:creationId xmlns:a16="http://schemas.microsoft.com/office/drawing/2014/main" id="{2032F508-950F-60F8-B316-D94045BAB933}"/>
              </a:ext>
            </a:extLst>
          </p:cNvPr>
          <p:cNvSpPr txBox="1"/>
          <p:nvPr/>
        </p:nvSpPr>
        <p:spPr>
          <a:xfrm>
            <a:off x="6270485" y="4644287"/>
            <a:ext cx="5260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D40839"/>
                </a:solidFill>
              </a:rPr>
              <a:t>DTR</a:t>
            </a:r>
          </a:p>
        </p:txBody>
      </p:sp>
      <p:grpSp>
        <p:nvGrpSpPr>
          <p:cNvPr id="85" name="Groupe 84">
            <a:extLst>
              <a:ext uri="{FF2B5EF4-FFF2-40B4-BE49-F238E27FC236}">
                <a16:creationId xmlns:a16="http://schemas.microsoft.com/office/drawing/2014/main" id="{E0D6197B-E08A-D8B6-96B3-22AAEFDDBBA9}"/>
              </a:ext>
            </a:extLst>
          </p:cNvPr>
          <p:cNvGrpSpPr/>
          <p:nvPr/>
        </p:nvGrpSpPr>
        <p:grpSpPr>
          <a:xfrm>
            <a:off x="6281216" y="4877341"/>
            <a:ext cx="1367997" cy="276057"/>
            <a:chOff x="6316864" y="4887294"/>
            <a:chExt cx="1367997" cy="276057"/>
          </a:xfrm>
        </p:grpSpPr>
        <p:sp>
          <p:nvSpPr>
            <p:cNvPr id="67" name="Rectangle : coins arrondis 66">
              <a:extLst>
                <a:ext uri="{FF2B5EF4-FFF2-40B4-BE49-F238E27FC236}">
                  <a16:creationId xmlns:a16="http://schemas.microsoft.com/office/drawing/2014/main" id="{876E4803-7394-A9CD-014C-D39B9FEBDE46}"/>
                </a:ext>
              </a:extLst>
            </p:cNvPr>
            <p:cNvSpPr/>
            <p:nvPr/>
          </p:nvSpPr>
          <p:spPr>
            <a:xfrm>
              <a:off x="6322714" y="4887294"/>
              <a:ext cx="1362147" cy="276057"/>
            </a:xfrm>
            <a:prstGeom prst="roundRect">
              <a:avLst/>
            </a:prstGeom>
            <a:solidFill>
              <a:srgbClr val="005CA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DA8784FB-5278-9E30-562B-04964595EA5E}"/>
                </a:ext>
              </a:extLst>
            </p:cNvPr>
            <p:cNvSpPr txBox="1"/>
            <p:nvPr/>
          </p:nvSpPr>
          <p:spPr>
            <a:xfrm>
              <a:off x="6316864" y="4898364"/>
              <a:ext cx="135726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b="1" dirty="0">
                  <a:solidFill>
                    <a:schemeClr val="bg1"/>
                  </a:solidFill>
                </a:rPr>
                <a:t>Dominique BASSET</a:t>
              </a:r>
            </a:p>
          </p:txBody>
        </p:sp>
      </p:grpSp>
      <p:sp>
        <p:nvSpPr>
          <p:cNvPr id="72" name="ZoneTexte 71">
            <a:extLst>
              <a:ext uri="{FF2B5EF4-FFF2-40B4-BE49-F238E27FC236}">
                <a16:creationId xmlns:a16="http://schemas.microsoft.com/office/drawing/2014/main" id="{D3547D8E-9D4B-D004-A8BD-87A30504A99F}"/>
              </a:ext>
            </a:extLst>
          </p:cNvPr>
          <p:cNvSpPr txBox="1"/>
          <p:nvPr/>
        </p:nvSpPr>
        <p:spPr>
          <a:xfrm>
            <a:off x="10211415" y="4644993"/>
            <a:ext cx="5260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D40839"/>
                </a:solidFill>
              </a:rPr>
              <a:t>DTR</a:t>
            </a:r>
          </a:p>
        </p:txBody>
      </p:sp>
      <p:grpSp>
        <p:nvGrpSpPr>
          <p:cNvPr id="87" name="Groupe 86">
            <a:extLst>
              <a:ext uri="{FF2B5EF4-FFF2-40B4-BE49-F238E27FC236}">
                <a16:creationId xmlns:a16="http://schemas.microsoft.com/office/drawing/2014/main" id="{6D3F745C-3E8A-5CD6-C693-B4BEBC92D47D}"/>
              </a:ext>
            </a:extLst>
          </p:cNvPr>
          <p:cNvGrpSpPr/>
          <p:nvPr/>
        </p:nvGrpSpPr>
        <p:grpSpPr>
          <a:xfrm>
            <a:off x="10222146" y="4878047"/>
            <a:ext cx="1765464" cy="276057"/>
            <a:chOff x="10257794" y="4888000"/>
            <a:chExt cx="1765464" cy="276057"/>
          </a:xfrm>
        </p:grpSpPr>
        <p:sp>
          <p:nvSpPr>
            <p:cNvPr id="73" name="Rectangle : coins arrondis 72">
              <a:extLst>
                <a:ext uri="{FF2B5EF4-FFF2-40B4-BE49-F238E27FC236}">
                  <a16:creationId xmlns:a16="http://schemas.microsoft.com/office/drawing/2014/main" id="{91CAC4E2-B6DC-B097-650F-81B770357DA9}"/>
                </a:ext>
              </a:extLst>
            </p:cNvPr>
            <p:cNvSpPr/>
            <p:nvPr/>
          </p:nvSpPr>
          <p:spPr>
            <a:xfrm>
              <a:off x="10263644" y="4888000"/>
              <a:ext cx="1759614" cy="276057"/>
            </a:xfrm>
            <a:prstGeom prst="roundRect">
              <a:avLst/>
            </a:prstGeom>
            <a:solidFill>
              <a:srgbClr val="005CA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86FEA292-6E87-790D-A026-590CDEE30C65}"/>
                </a:ext>
              </a:extLst>
            </p:cNvPr>
            <p:cNvSpPr txBox="1"/>
            <p:nvPr/>
          </p:nvSpPr>
          <p:spPr>
            <a:xfrm>
              <a:off x="10257794" y="4899070"/>
              <a:ext cx="135726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b="1" dirty="0">
                  <a:solidFill>
                    <a:schemeClr val="bg1"/>
                  </a:solidFill>
                </a:rPr>
                <a:t>Dominique BASSET</a:t>
              </a:r>
            </a:p>
          </p:txBody>
        </p:sp>
      </p:grpSp>
      <p:sp>
        <p:nvSpPr>
          <p:cNvPr id="75" name="ZoneTexte 74">
            <a:extLst>
              <a:ext uri="{FF2B5EF4-FFF2-40B4-BE49-F238E27FC236}">
                <a16:creationId xmlns:a16="http://schemas.microsoft.com/office/drawing/2014/main" id="{32BCE67C-9C14-D1F8-7D78-DD21B4A8AE4D}"/>
              </a:ext>
            </a:extLst>
          </p:cNvPr>
          <p:cNvSpPr txBox="1"/>
          <p:nvPr/>
        </p:nvSpPr>
        <p:spPr>
          <a:xfrm>
            <a:off x="10197795" y="4024981"/>
            <a:ext cx="10140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D40839"/>
                </a:solidFill>
              </a:rPr>
              <a:t>Consultante</a:t>
            </a:r>
          </a:p>
        </p:txBody>
      </p:sp>
      <p:grpSp>
        <p:nvGrpSpPr>
          <p:cNvPr id="88" name="Groupe 87">
            <a:extLst>
              <a:ext uri="{FF2B5EF4-FFF2-40B4-BE49-F238E27FC236}">
                <a16:creationId xmlns:a16="http://schemas.microsoft.com/office/drawing/2014/main" id="{064A5837-37B2-EE52-7C6C-CFD84682F2FA}"/>
              </a:ext>
            </a:extLst>
          </p:cNvPr>
          <p:cNvGrpSpPr/>
          <p:nvPr/>
        </p:nvGrpSpPr>
        <p:grpSpPr>
          <a:xfrm>
            <a:off x="10200617" y="4261790"/>
            <a:ext cx="1786993" cy="262660"/>
            <a:chOff x="10236265" y="4271743"/>
            <a:chExt cx="1786993" cy="262660"/>
          </a:xfrm>
        </p:grpSpPr>
        <p:sp>
          <p:nvSpPr>
            <p:cNvPr id="76" name="Rectangle : coins arrondis 75">
              <a:extLst>
                <a:ext uri="{FF2B5EF4-FFF2-40B4-BE49-F238E27FC236}">
                  <a16:creationId xmlns:a16="http://schemas.microsoft.com/office/drawing/2014/main" id="{94DC2121-4225-301D-5F6C-C2E893B3ABBC}"/>
                </a:ext>
              </a:extLst>
            </p:cNvPr>
            <p:cNvSpPr/>
            <p:nvPr/>
          </p:nvSpPr>
          <p:spPr>
            <a:xfrm>
              <a:off x="10263644" y="4271743"/>
              <a:ext cx="1759614" cy="253917"/>
            </a:xfrm>
            <a:prstGeom prst="roundRect">
              <a:avLst/>
            </a:prstGeom>
            <a:solidFill>
              <a:srgbClr val="005CA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1D01824C-C0E2-59A0-374C-CAA5FC565F74}"/>
                </a:ext>
              </a:extLst>
            </p:cNvPr>
            <p:cNvSpPr txBox="1"/>
            <p:nvPr/>
          </p:nvSpPr>
          <p:spPr>
            <a:xfrm>
              <a:off x="10236265" y="4280487"/>
              <a:ext cx="175961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b="1" dirty="0">
                  <a:solidFill>
                    <a:schemeClr val="bg1"/>
                  </a:solidFill>
                </a:rPr>
                <a:t>Marie-Christine MONGIAT</a:t>
              </a:r>
            </a:p>
          </p:txBody>
        </p:sp>
      </p:grpSp>
      <p:sp>
        <p:nvSpPr>
          <p:cNvPr id="78" name="ZoneTexte 77">
            <a:extLst>
              <a:ext uri="{FF2B5EF4-FFF2-40B4-BE49-F238E27FC236}">
                <a16:creationId xmlns:a16="http://schemas.microsoft.com/office/drawing/2014/main" id="{0B483CFF-E72D-2D0F-A1A2-C300135A64E7}"/>
              </a:ext>
            </a:extLst>
          </p:cNvPr>
          <p:cNvSpPr txBox="1"/>
          <p:nvPr/>
        </p:nvSpPr>
        <p:spPr>
          <a:xfrm>
            <a:off x="8272192" y="4643295"/>
            <a:ext cx="5260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D40839"/>
                </a:solidFill>
              </a:rPr>
              <a:t>DTR</a:t>
            </a:r>
          </a:p>
        </p:txBody>
      </p:sp>
      <p:grpSp>
        <p:nvGrpSpPr>
          <p:cNvPr id="86" name="Groupe 85">
            <a:extLst>
              <a:ext uri="{FF2B5EF4-FFF2-40B4-BE49-F238E27FC236}">
                <a16:creationId xmlns:a16="http://schemas.microsoft.com/office/drawing/2014/main" id="{E9D7D4A6-11AF-5BBF-725E-948A8F4BB26C}"/>
              </a:ext>
            </a:extLst>
          </p:cNvPr>
          <p:cNvGrpSpPr/>
          <p:nvPr/>
        </p:nvGrpSpPr>
        <p:grpSpPr>
          <a:xfrm>
            <a:off x="8282923" y="4876349"/>
            <a:ext cx="1367997" cy="276057"/>
            <a:chOff x="8318571" y="4886302"/>
            <a:chExt cx="1367997" cy="276057"/>
          </a:xfrm>
        </p:grpSpPr>
        <p:sp>
          <p:nvSpPr>
            <p:cNvPr id="79" name="Rectangle : coins arrondis 78">
              <a:extLst>
                <a:ext uri="{FF2B5EF4-FFF2-40B4-BE49-F238E27FC236}">
                  <a16:creationId xmlns:a16="http://schemas.microsoft.com/office/drawing/2014/main" id="{131BFFD7-0D15-0022-5535-A3EA63A2A289}"/>
                </a:ext>
              </a:extLst>
            </p:cNvPr>
            <p:cNvSpPr/>
            <p:nvPr/>
          </p:nvSpPr>
          <p:spPr>
            <a:xfrm>
              <a:off x="8324421" y="4886302"/>
              <a:ext cx="1362147" cy="276057"/>
            </a:xfrm>
            <a:prstGeom prst="roundRect">
              <a:avLst/>
            </a:prstGeom>
            <a:solidFill>
              <a:srgbClr val="005CA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171EFDF3-BAC0-3D21-DECE-AF23A6BC2D57}"/>
                </a:ext>
              </a:extLst>
            </p:cNvPr>
            <p:cNvSpPr txBox="1"/>
            <p:nvPr/>
          </p:nvSpPr>
          <p:spPr>
            <a:xfrm>
              <a:off x="8318571" y="4897372"/>
              <a:ext cx="135726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b="1" dirty="0">
                  <a:solidFill>
                    <a:schemeClr val="bg1"/>
                  </a:solidFill>
                </a:rPr>
                <a:t>Dominique BASSET</a:t>
              </a:r>
            </a:p>
          </p:txBody>
        </p:sp>
      </p:grpSp>
      <p:sp>
        <p:nvSpPr>
          <p:cNvPr id="83" name="ZoneTexte 82">
            <a:extLst>
              <a:ext uri="{FF2B5EF4-FFF2-40B4-BE49-F238E27FC236}">
                <a16:creationId xmlns:a16="http://schemas.microsoft.com/office/drawing/2014/main" id="{01A779DE-4230-5768-C395-E2FCD4F56D02}"/>
              </a:ext>
            </a:extLst>
          </p:cNvPr>
          <p:cNvSpPr txBox="1"/>
          <p:nvPr/>
        </p:nvSpPr>
        <p:spPr>
          <a:xfrm>
            <a:off x="161925" y="5984332"/>
            <a:ext cx="30390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D40839"/>
                </a:solidFill>
              </a:rPr>
              <a:t>Référents Ligue Île-de-France de Natation</a:t>
            </a:r>
          </a:p>
        </p:txBody>
      </p:sp>
      <p:sp>
        <p:nvSpPr>
          <p:cNvPr id="92" name="ZoneTexte 91">
            <a:hlinkClick r:id="rId3"/>
            <a:extLst>
              <a:ext uri="{FF2B5EF4-FFF2-40B4-BE49-F238E27FC236}">
                <a16:creationId xmlns:a16="http://schemas.microsoft.com/office/drawing/2014/main" id="{989C1AC1-1FE1-36D5-9464-FED0A7F431B4}"/>
              </a:ext>
            </a:extLst>
          </p:cNvPr>
          <p:cNvSpPr txBox="1"/>
          <p:nvPr/>
        </p:nvSpPr>
        <p:spPr>
          <a:xfrm>
            <a:off x="420366" y="6460124"/>
            <a:ext cx="16283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n.blaise@lif-natation.fr</a:t>
            </a:r>
          </a:p>
        </p:txBody>
      </p:sp>
      <p:sp>
        <p:nvSpPr>
          <p:cNvPr id="93" name="ZoneTexte 92">
            <a:hlinkClick r:id="rId3"/>
            <a:extLst>
              <a:ext uri="{FF2B5EF4-FFF2-40B4-BE49-F238E27FC236}">
                <a16:creationId xmlns:a16="http://schemas.microsoft.com/office/drawing/2014/main" id="{82697220-620F-3085-3C2D-D1694C5459F3}"/>
              </a:ext>
            </a:extLst>
          </p:cNvPr>
          <p:cNvSpPr txBox="1"/>
          <p:nvPr/>
        </p:nvSpPr>
        <p:spPr>
          <a:xfrm>
            <a:off x="2387670" y="6460124"/>
            <a:ext cx="16283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n.blaise@lif-natation.fr</a:t>
            </a:r>
          </a:p>
        </p:txBody>
      </p:sp>
      <p:sp>
        <p:nvSpPr>
          <p:cNvPr id="94" name="ZoneTexte 93">
            <a:hlinkClick r:id="rId3"/>
            <a:extLst>
              <a:ext uri="{FF2B5EF4-FFF2-40B4-BE49-F238E27FC236}">
                <a16:creationId xmlns:a16="http://schemas.microsoft.com/office/drawing/2014/main" id="{0AFBA42C-53B0-5458-23D9-A81B88DBB2F6}"/>
              </a:ext>
            </a:extLst>
          </p:cNvPr>
          <p:cNvSpPr txBox="1"/>
          <p:nvPr/>
        </p:nvSpPr>
        <p:spPr>
          <a:xfrm>
            <a:off x="4340805" y="6461836"/>
            <a:ext cx="16283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n.blaise@lif-natation.fr</a:t>
            </a:r>
          </a:p>
        </p:txBody>
      </p:sp>
      <p:sp>
        <p:nvSpPr>
          <p:cNvPr id="95" name="ZoneTexte 94">
            <a:hlinkClick r:id="rId4"/>
            <a:extLst>
              <a:ext uri="{FF2B5EF4-FFF2-40B4-BE49-F238E27FC236}">
                <a16:creationId xmlns:a16="http://schemas.microsoft.com/office/drawing/2014/main" id="{6E8DACAE-FD07-E7F6-4111-3A4D2E19F2DB}"/>
              </a:ext>
            </a:extLst>
          </p:cNvPr>
          <p:cNvSpPr txBox="1"/>
          <p:nvPr/>
        </p:nvSpPr>
        <p:spPr>
          <a:xfrm>
            <a:off x="6329580" y="6464076"/>
            <a:ext cx="16283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c.granal@lif-natation.fr</a:t>
            </a:r>
          </a:p>
        </p:txBody>
      </p:sp>
      <p:sp>
        <p:nvSpPr>
          <p:cNvPr id="96" name="ZoneTexte 95">
            <a:hlinkClick r:id="rId5"/>
            <a:extLst>
              <a:ext uri="{FF2B5EF4-FFF2-40B4-BE49-F238E27FC236}">
                <a16:creationId xmlns:a16="http://schemas.microsoft.com/office/drawing/2014/main" id="{CDF01928-1C58-8162-5A59-9948777464F9}"/>
              </a:ext>
            </a:extLst>
          </p:cNvPr>
          <p:cNvSpPr txBox="1"/>
          <p:nvPr/>
        </p:nvSpPr>
        <p:spPr>
          <a:xfrm>
            <a:off x="8335004" y="6466865"/>
            <a:ext cx="19438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j.chastagner@lif-natation.fr</a:t>
            </a:r>
          </a:p>
        </p:txBody>
      </p:sp>
      <p:sp>
        <p:nvSpPr>
          <p:cNvPr id="97" name="ZoneTexte 96">
            <a:hlinkClick r:id="rId6"/>
            <a:extLst>
              <a:ext uri="{FF2B5EF4-FFF2-40B4-BE49-F238E27FC236}">
                <a16:creationId xmlns:a16="http://schemas.microsoft.com/office/drawing/2014/main" id="{EF578F7D-9B8F-3DA1-8686-400FA8FB2B0C}"/>
              </a:ext>
            </a:extLst>
          </p:cNvPr>
          <p:cNvSpPr txBox="1"/>
          <p:nvPr/>
        </p:nvSpPr>
        <p:spPr>
          <a:xfrm>
            <a:off x="10296315" y="6460124"/>
            <a:ext cx="16283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n.lavoux@lif-natation.fr</a:t>
            </a:r>
          </a:p>
        </p:txBody>
      </p:sp>
      <p:sp>
        <p:nvSpPr>
          <p:cNvPr id="98" name="ZoneTexte 97">
            <a:hlinkClick r:id="rId7"/>
            <a:extLst>
              <a:ext uri="{FF2B5EF4-FFF2-40B4-BE49-F238E27FC236}">
                <a16:creationId xmlns:a16="http://schemas.microsoft.com/office/drawing/2014/main" id="{6297DA7D-6270-D777-94F6-2EB6BC248109}"/>
              </a:ext>
            </a:extLst>
          </p:cNvPr>
          <p:cNvSpPr txBox="1"/>
          <p:nvPr/>
        </p:nvSpPr>
        <p:spPr>
          <a:xfrm>
            <a:off x="161925" y="1892568"/>
            <a:ext cx="19404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D40839"/>
                </a:solidFill>
              </a:rPr>
              <a:t>l.chalendar@lif-natation.fr</a:t>
            </a:r>
          </a:p>
        </p:txBody>
      </p:sp>
      <p:sp>
        <p:nvSpPr>
          <p:cNvPr id="99" name="ZoneTexte 98">
            <a:hlinkClick r:id="rId8"/>
            <a:extLst>
              <a:ext uri="{FF2B5EF4-FFF2-40B4-BE49-F238E27FC236}">
                <a16:creationId xmlns:a16="http://schemas.microsoft.com/office/drawing/2014/main" id="{3C7E99F6-99E2-6B33-19B1-6484217D6AF0}"/>
              </a:ext>
            </a:extLst>
          </p:cNvPr>
          <p:cNvSpPr txBox="1"/>
          <p:nvPr/>
        </p:nvSpPr>
        <p:spPr>
          <a:xfrm>
            <a:off x="2123688" y="1889855"/>
            <a:ext cx="19404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D40839"/>
                </a:solidFill>
              </a:rPr>
              <a:t>c.sarazin@lif-natation.fr</a:t>
            </a:r>
          </a:p>
        </p:txBody>
      </p:sp>
      <p:sp>
        <p:nvSpPr>
          <p:cNvPr id="100" name="ZoneTexte 99">
            <a:hlinkClick r:id="rId9"/>
            <a:extLst>
              <a:ext uri="{FF2B5EF4-FFF2-40B4-BE49-F238E27FC236}">
                <a16:creationId xmlns:a16="http://schemas.microsoft.com/office/drawing/2014/main" id="{9E20B39E-2305-F20D-87AB-D5D04B3511D7}"/>
              </a:ext>
            </a:extLst>
          </p:cNvPr>
          <p:cNvSpPr txBox="1"/>
          <p:nvPr/>
        </p:nvSpPr>
        <p:spPr>
          <a:xfrm>
            <a:off x="4096674" y="1885928"/>
            <a:ext cx="19404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D40839"/>
                </a:solidFill>
              </a:rPr>
              <a:t>jm.ciceron@lif-natation.fr</a:t>
            </a:r>
          </a:p>
        </p:txBody>
      </p:sp>
      <p:sp>
        <p:nvSpPr>
          <p:cNvPr id="101" name="ZoneTexte 100">
            <a:hlinkClick r:id="rId10"/>
            <a:extLst>
              <a:ext uri="{FF2B5EF4-FFF2-40B4-BE49-F238E27FC236}">
                <a16:creationId xmlns:a16="http://schemas.microsoft.com/office/drawing/2014/main" id="{77235486-C495-7F99-BEE7-8D1AA87480C4}"/>
              </a:ext>
            </a:extLst>
          </p:cNvPr>
          <p:cNvSpPr txBox="1"/>
          <p:nvPr/>
        </p:nvSpPr>
        <p:spPr>
          <a:xfrm>
            <a:off x="6060352" y="1892235"/>
            <a:ext cx="19404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D40839"/>
                </a:solidFill>
              </a:rPr>
              <a:t>i.garcia@lif-natation.fr</a:t>
            </a:r>
          </a:p>
        </p:txBody>
      </p:sp>
      <p:sp>
        <p:nvSpPr>
          <p:cNvPr id="102" name="ZoneTexte 101">
            <a:hlinkClick r:id="rId11"/>
            <a:extLst>
              <a:ext uri="{FF2B5EF4-FFF2-40B4-BE49-F238E27FC236}">
                <a16:creationId xmlns:a16="http://schemas.microsoft.com/office/drawing/2014/main" id="{186FB8B8-B966-810F-3DB9-6FB023FCB0C4}"/>
              </a:ext>
            </a:extLst>
          </p:cNvPr>
          <p:cNvSpPr txBox="1"/>
          <p:nvPr/>
        </p:nvSpPr>
        <p:spPr>
          <a:xfrm>
            <a:off x="8033338" y="1892568"/>
            <a:ext cx="19404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D40839"/>
                </a:solidFill>
              </a:rPr>
              <a:t>e.klein@lif-natation.fr</a:t>
            </a:r>
          </a:p>
        </p:txBody>
      </p:sp>
      <p:sp>
        <p:nvSpPr>
          <p:cNvPr id="103" name="ZoneTexte 102">
            <a:hlinkClick r:id="rId12"/>
            <a:extLst>
              <a:ext uri="{FF2B5EF4-FFF2-40B4-BE49-F238E27FC236}">
                <a16:creationId xmlns:a16="http://schemas.microsoft.com/office/drawing/2014/main" id="{D45D3B41-BA2A-C978-16C4-8E23562D737A}"/>
              </a:ext>
            </a:extLst>
          </p:cNvPr>
          <p:cNvSpPr txBox="1"/>
          <p:nvPr/>
        </p:nvSpPr>
        <p:spPr>
          <a:xfrm>
            <a:off x="10029587" y="1892568"/>
            <a:ext cx="19404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D40839"/>
                </a:solidFill>
              </a:rPr>
              <a:t>s.lagabbe@lif-natation.fr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C5105F-CACD-1DCE-FA6B-CB505BB8AF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 : coins arrondis 42">
            <a:extLst>
              <a:ext uri="{FF2B5EF4-FFF2-40B4-BE49-F238E27FC236}">
                <a16:creationId xmlns:a16="http://schemas.microsoft.com/office/drawing/2014/main" id="{2D499121-CF1D-5604-B51A-8A3B97467C5F}"/>
              </a:ext>
            </a:extLst>
          </p:cNvPr>
          <p:cNvSpPr/>
          <p:nvPr/>
        </p:nvSpPr>
        <p:spPr>
          <a:xfrm>
            <a:off x="213402" y="6008762"/>
            <a:ext cx="11845248" cy="739404"/>
          </a:xfrm>
          <a:prstGeom prst="roundRect">
            <a:avLst/>
          </a:prstGeom>
          <a:solidFill>
            <a:srgbClr val="D4083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id="{D40E447E-872A-86B8-1777-B3E978690CC5}"/>
              </a:ext>
            </a:extLst>
          </p:cNvPr>
          <p:cNvSpPr/>
          <p:nvPr/>
        </p:nvSpPr>
        <p:spPr>
          <a:xfrm>
            <a:off x="4192904" y="1160329"/>
            <a:ext cx="1818689" cy="621639"/>
          </a:xfrm>
          <a:prstGeom prst="roundRect">
            <a:avLst/>
          </a:prstGeom>
          <a:solidFill>
            <a:srgbClr val="005CA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998C291-163F-C2C6-E0DC-96A798666A70}"/>
              </a:ext>
            </a:extLst>
          </p:cNvPr>
          <p:cNvSpPr txBox="1"/>
          <p:nvPr/>
        </p:nvSpPr>
        <p:spPr>
          <a:xfrm>
            <a:off x="0" y="66675"/>
            <a:ext cx="1225867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D40839"/>
                </a:solidFill>
              </a:rPr>
              <a:t>Organigramme</a:t>
            </a:r>
            <a:r>
              <a:rPr lang="fr-FR" sz="3000" b="1" dirty="0">
                <a:solidFill>
                  <a:srgbClr val="D40839"/>
                </a:solidFill>
              </a:rPr>
              <a:t> : </a:t>
            </a:r>
            <a:r>
              <a:rPr lang="fr-FR" sz="2800" b="1" dirty="0">
                <a:solidFill>
                  <a:srgbClr val="005CAA"/>
                </a:solidFill>
              </a:rPr>
              <a:t>Commissions de la Ligue Île-de-France de Natation </a:t>
            </a:r>
          </a:p>
          <a:p>
            <a:r>
              <a:rPr lang="fr-FR" sz="1400" b="1" dirty="0">
                <a:solidFill>
                  <a:srgbClr val="C6123F"/>
                </a:solidFill>
              </a:rPr>
              <a:t>Années 2024_2028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FA4FA53-F308-5669-5255-A94E548BFBAD}"/>
              </a:ext>
            </a:extLst>
          </p:cNvPr>
          <p:cNvSpPr txBox="1"/>
          <p:nvPr/>
        </p:nvSpPr>
        <p:spPr>
          <a:xfrm>
            <a:off x="215161" y="1933392"/>
            <a:ext cx="1801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D40839"/>
                </a:solidFill>
              </a:rPr>
              <a:t>Guy </a:t>
            </a:r>
          </a:p>
          <a:p>
            <a:pPr algn="ctr"/>
            <a:r>
              <a:rPr lang="fr-FR" sz="1400" b="1" dirty="0">
                <a:solidFill>
                  <a:srgbClr val="D40839"/>
                </a:solidFill>
              </a:rPr>
              <a:t>HORWITZ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1221651-126C-6486-CD10-F66D5A890F09}"/>
              </a:ext>
            </a:extLst>
          </p:cNvPr>
          <p:cNvSpPr txBox="1"/>
          <p:nvPr/>
        </p:nvSpPr>
        <p:spPr>
          <a:xfrm>
            <a:off x="2201176" y="1934086"/>
            <a:ext cx="170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D40839"/>
                </a:solidFill>
              </a:rPr>
              <a:t>Virginie </a:t>
            </a:r>
          </a:p>
          <a:p>
            <a:pPr algn="ctr"/>
            <a:r>
              <a:rPr lang="fr-FR" sz="1400" b="1" dirty="0">
                <a:solidFill>
                  <a:srgbClr val="D40839"/>
                </a:solidFill>
              </a:rPr>
              <a:t>PORTAL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01F503D-377A-3D6A-FF84-3A7B0D8EDF4C}"/>
              </a:ext>
            </a:extLst>
          </p:cNvPr>
          <p:cNvSpPr txBox="1"/>
          <p:nvPr/>
        </p:nvSpPr>
        <p:spPr>
          <a:xfrm>
            <a:off x="4141107" y="1939971"/>
            <a:ext cx="1797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D40839"/>
                </a:solidFill>
              </a:rPr>
              <a:t>Élisabeth </a:t>
            </a:r>
          </a:p>
          <a:p>
            <a:pPr algn="ctr"/>
            <a:r>
              <a:rPr lang="fr-FR" sz="1400" b="1" dirty="0">
                <a:solidFill>
                  <a:srgbClr val="D40839"/>
                </a:solidFill>
              </a:rPr>
              <a:t>KLEIN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3F20265-D376-93BF-FAE9-D88EC1A2FC36}"/>
              </a:ext>
            </a:extLst>
          </p:cNvPr>
          <p:cNvSpPr txBox="1"/>
          <p:nvPr/>
        </p:nvSpPr>
        <p:spPr>
          <a:xfrm>
            <a:off x="6120257" y="1943055"/>
            <a:ext cx="1797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D40839"/>
                </a:solidFill>
              </a:rPr>
              <a:t>Cécile </a:t>
            </a:r>
          </a:p>
          <a:p>
            <a:pPr algn="ctr"/>
            <a:r>
              <a:rPr lang="fr-FR" sz="1400" b="1" dirty="0">
                <a:solidFill>
                  <a:srgbClr val="D40839"/>
                </a:solidFill>
              </a:rPr>
              <a:t>HUGONENQ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408CE597-211C-F048-B94A-9A344DA0C82E}"/>
              </a:ext>
            </a:extLst>
          </p:cNvPr>
          <p:cNvSpPr txBox="1"/>
          <p:nvPr/>
        </p:nvSpPr>
        <p:spPr>
          <a:xfrm>
            <a:off x="8130985" y="1934086"/>
            <a:ext cx="170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D40839"/>
                </a:solidFill>
              </a:rPr>
              <a:t>Christelle </a:t>
            </a:r>
          </a:p>
          <a:p>
            <a:pPr algn="ctr"/>
            <a:r>
              <a:rPr lang="fr-FR" sz="1400" b="1" dirty="0">
                <a:solidFill>
                  <a:srgbClr val="D40839"/>
                </a:solidFill>
              </a:rPr>
              <a:t>MIGNÉ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C121BE75-1230-1026-23ED-CCBFCD339443}"/>
              </a:ext>
            </a:extLst>
          </p:cNvPr>
          <p:cNvSpPr txBox="1"/>
          <p:nvPr/>
        </p:nvSpPr>
        <p:spPr>
          <a:xfrm>
            <a:off x="10100309" y="1939971"/>
            <a:ext cx="170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D40839"/>
                </a:solidFill>
              </a:rPr>
              <a:t>Frédéric NORDMANN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86A4A927-09C4-9F6C-05B8-A53AE7ADD276}"/>
              </a:ext>
            </a:extLst>
          </p:cNvPr>
          <p:cNvSpPr txBox="1"/>
          <p:nvPr/>
        </p:nvSpPr>
        <p:spPr>
          <a:xfrm>
            <a:off x="342752" y="2717103"/>
            <a:ext cx="1967305" cy="273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>
                <a:solidFill>
                  <a:srgbClr val="005CAA"/>
                </a:solidFill>
              </a:rPr>
              <a:t>Brigitte AROT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Vanessa DURAND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Magali TISSIER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Ludivine ALLERON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Stéphane COMBES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Julien DEGLIAME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Hervé SOTOU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Officiels sur liste FFN et AQUA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Responsables de commission des officiels départementaux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92BFF49F-63F4-F051-9485-88F1041A6CAD}"/>
              </a:ext>
            </a:extLst>
          </p:cNvPr>
          <p:cNvSpPr txBox="1"/>
          <p:nvPr/>
        </p:nvSpPr>
        <p:spPr>
          <a:xfrm>
            <a:off x="387039" y="6120184"/>
            <a:ext cx="16283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bg1"/>
                </a:solidFill>
              </a:rPr>
              <a:t>Nicolas BLAISE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D3820C2E-6CDD-5DEE-31E4-2592C391548D}"/>
              </a:ext>
            </a:extLst>
          </p:cNvPr>
          <p:cNvSpPr txBox="1"/>
          <p:nvPr/>
        </p:nvSpPr>
        <p:spPr>
          <a:xfrm>
            <a:off x="2295886" y="2717103"/>
            <a:ext cx="1967305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>
                <a:solidFill>
                  <a:srgbClr val="005CAA"/>
                </a:solidFill>
              </a:rPr>
              <a:t>Hervé CASTÉRA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Élisabeth KLEIN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Guy HORWITZ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Christelle MIGNÉ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Évelyne CIRIEGI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Catherine VOLTZ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Romain CHASTAGNER</a:t>
            </a:r>
            <a:endParaRPr lang="fr-FR" sz="500" b="1" dirty="0">
              <a:solidFill>
                <a:srgbClr val="005CAA"/>
              </a:solidFill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157774BF-30FC-43F2-066A-7C71D812FFCA}"/>
              </a:ext>
            </a:extLst>
          </p:cNvPr>
          <p:cNvSpPr txBox="1"/>
          <p:nvPr/>
        </p:nvSpPr>
        <p:spPr>
          <a:xfrm>
            <a:off x="2381487" y="6017185"/>
            <a:ext cx="16283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>
                <a:solidFill>
                  <a:schemeClr val="bg1"/>
                </a:solidFill>
              </a:rPr>
              <a:t>Jérôme CHASTAGNER Cédric MORET</a:t>
            </a:r>
            <a:endParaRPr lang="fr-FR" sz="1100" b="1" dirty="0">
              <a:solidFill>
                <a:schemeClr val="bg1"/>
              </a:solidFill>
            </a:endParaRP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5E547C66-994E-0F2D-2B72-1B69440396F5}"/>
              </a:ext>
            </a:extLst>
          </p:cNvPr>
          <p:cNvSpPr txBox="1"/>
          <p:nvPr/>
        </p:nvSpPr>
        <p:spPr>
          <a:xfrm>
            <a:off x="4249020" y="2717103"/>
            <a:ext cx="1967305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>
                <a:solidFill>
                  <a:srgbClr val="005CAA"/>
                </a:solidFill>
              </a:rPr>
              <a:t>Lazreg BENELHADJ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Évelyne CIRIEGI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Christelle MIGNÉ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Magali TISSIER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Virginie PORTAL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Frédéric NORDMANN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Corinne KIEFFER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Guy HORWITZ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7C7863B4-D810-C5AB-E268-ECD70DBC891D}"/>
              </a:ext>
            </a:extLst>
          </p:cNvPr>
          <p:cNvSpPr txBox="1"/>
          <p:nvPr/>
        </p:nvSpPr>
        <p:spPr>
          <a:xfrm>
            <a:off x="4334621" y="6109007"/>
            <a:ext cx="16283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bg1"/>
                </a:solidFill>
              </a:rPr>
              <a:t>Sabrina OURAOU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BD404A8D-F98E-C8CA-9725-45527F96D2D8}"/>
              </a:ext>
            </a:extLst>
          </p:cNvPr>
          <p:cNvSpPr txBox="1"/>
          <p:nvPr/>
        </p:nvSpPr>
        <p:spPr>
          <a:xfrm>
            <a:off x="8257390" y="2717101"/>
            <a:ext cx="196730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>
                <a:solidFill>
                  <a:srgbClr val="005CAA"/>
                </a:solidFill>
              </a:rPr>
              <a:t>Daphné BRANLY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Julien DEGLIAME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Saïmen PÉROT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Jihad MANSOURI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F22D8775-59A2-7A44-B6ED-D150EE7E27FA}"/>
              </a:ext>
            </a:extLst>
          </p:cNvPr>
          <p:cNvSpPr txBox="1"/>
          <p:nvPr/>
        </p:nvSpPr>
        <p:spPr>
          <a:xfrm>
            <a:off x="8318931" y="6013551"/>
            <a:ext cx="16283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bg1"/>
                </a:solidFill>
              </a:rPr>
              <a:t>Sabrina OURAOU Cédric MORET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8C23E950-EADE-5BFB-A6FD-371DAF45E82B}"/>
              </a:ext>
            </a:extLst>
          </p:cNvPr>
          <p:cNvSpPr txBox="1"/>
          <p:nvPr/>
        </p:nvSpPr>
        <p:spPr>
          <a:xfrm>
            <a:off x="10224695" y="2721515"/>
            <a:ext cx="1967305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>
                <a:solidFill>
                  <a:srgbClr val="005CAA"/>
                </a:solidFill>
              </a:rPr>
              <a:t>Évelyne CIRIEGI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Camille LACOURT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Sylvie CAUDRILLIER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Arnaud BOUET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Marie-Christine MONGIAT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Jean-Loup BOUCHARD </a:t>
            </a:r>
          </a:p>
          <a:p>
            <a:endParaRPr lang="fr-FR" sz="500" b="1" dirty="0">
              <a:solidFill>
                <a:srgbClr val="005CAA"/>
              </a:solidFill>
            </a:endParaRPr>
          </a:p>
          <a:p>
            <a:r>
              <a:rPr lang="fr-FR" sz="1050" b="1" dirty="0">
                <a:solidFill>
                  <a:srgbClr val="005CAA"/>
                </a:solidFill>
              </a:rPr>
              <a:t>Franck VIDAL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DE610893-ADD4-6F0C-6267-54C77134BACE}"/>
              </a:ext>
            </a:extLst>
          </p:cNvPr>
          <p:cNvSpPr txBox="1"/>
          <p:nvPr/>
        </p:nvSpPr>
        <p:spPr>
          <a:xfrm>
            <a:off x="10290131" y="6103437"/>
            <a:ext cx="16283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>
                <a:solidFill>
                  <a:schemeClr val="bg1"/>
                </a:solidFill>
              </a:rPr>
              <a:t>Christelle MIGNÉ</a:t>
            </a:r>
            <a:endParaRPr lang="fr-FR" sz="1100" b="1" dirty="0">
              <a:solidFill>
                <a:schemeClr val="bg1"/>
              </a:solidFill>
            </a:endParaRP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DBBADBB4-F7B8-6B17-3548-458621F1E17A}"/>
              </a:ext>
            </a:extLst>
          </p:cNvPr>
          <p:cNvSpPr txBox="1"/>
          <p:nvPr/>
        </p:nvSpPr>
        <p:spPr>
          <a:xfrm>
            <a:off x="4246610" y="4685316"/>
            <a:ext cx="5260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D40839"/>
                </a:solidFill>
              </a:rPr>
              <a:t>DTR</a:t>
            </a:r>
          </a:p>
        </p:txBody>
      </p:sp>
      <p:grpSp>
        <p:nvGrpSpPr>
          <p:cNvPr id="91" name="Groupe 90">
            <a:extLst>
              <a:ext uri="{FF2B5EF4-FFF2-40B4-BE49-F238E27FC236}">
                <a16:creationId xmlns:a16="http://schemas.microsoft.com/office/drawing/2014/main" id="{5527DB7B-0046-BB26-324F-5B4C575D4374}"/>
              </a:ext>
            </a:extLst>
          </p:cNvPr>
          <p:cNvGrpSpPr/>
          <p:nvPr/>
        </p:nvGrpSpPr>
        <p:grpSpPr>
          <a:xfrm>
            <a:off x="4257341" y="4918370"/>
            <a:ext cx="1367997" cy="276057"/>
            <a:chOff x="4301628" y="4808578"/>
            <a:chExt cx="1367997" cy="276057"/>
          </a:xfrm>
        </p:grpSpPr>
        <p:sp>
          <p:nvSpPr>
            <p:cNvPr id="64" name="Rectangle : coins arrondis 63">
              <a:extLst>
                <a:ext uri="{FF2B5EF4-FFF2-40B4-BE49-F238E27FC236}">
                  <a16:creationId xmlns:a16="http://schemas.microsoft.com/office/drawing/2014/main" id="{A45AD43A-7EC3-455E-8351-2CA2C1B10CCD}"/>
                </a:ext>
              </a:extLst>
            </p:cNvPr>
            <p:cNvSpPr/>
            <p:nvPr/>
          </p:nvSpPr>
          <p:spPr>
            <a:xfrm>
              <a:off x="4307478" y="4808578"/>
              <a:ext cx="1362147" cy="276057"/>
            </a:xfrm>
            <a:prstGeom prst="roundRect">
              <a:avLst/>
            </a:prstGeom>
            <a:solidFill>
              <a:srgbClr val="005CA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A7DF7DC9-7EDC-D5C2-49A7-1F226414E259}"/>
                </a:ext>
              </a:extLst>
            </p:cNvPr>
            <p:cNvSpPr txBox="1"/>
            <p:nvPr/>
          </p:nvSpPr>
          <p:spPr>
            <a:xfrm>
              <a:off x="4301628" y="4819648"/>
              <a:ext cx="135726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b="1" dirty="0">
                  <a:solidFill>
                    <a:schemeClr val="bg1"/>
                  </a:solidFill>
                </a:rPr>
                <a:t>Dominique BASSET</a:t>
              </a:r>
            </a:p>
          </p:txBody>
        </p:sp>
      </p:grpSp>
      <p:sp>
        <p:nvSpPr>
          <p:cNvPr id="66" name="ZoneTexte 65">
            <a:extLst>
              <a:ext uri="{FF2B5EF4-FFF2-40B4-BE49-F238E27FC236}">
                <a16:creationId xmlns:a16="http://schemas.microsoft.com/office/drawing/2014/main" id="{04445DDF-4A37-F923-8976-209F28D1500E}"/>
              </a:ext>
            </a:extLst>
          </p:cNvPr>
          <p:cNvSpPr txBox="1"/>
          <p:nvPr/>
        </p:nvSpPr>
        <p:spPr>
          <a:xfrm>
            <a:off x="6245281" y="2708220"/>
            <a:ext cx="5260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D40839"/>
                </a:solidFill>
              </a:rPr>
              <a:t>DTR</a:t>
            </a:r>
          </a:p>
        </p:txBody>
      </p:sp>
      <p:grpSp>
        <p:nvGrpSpPr>
          <p:cNvPr id="90" name="Groupe 89">
            <a:extLst>
              <a:ext uri="{FF2B5EF4-FFF2-40B4-BE49-F238E27FC236}">
                <a16:creationId xmlns:a16="http://schemas.microsoft.com/office/drawing/2014/main" id="{E1329DA2-F608-7690-FE95-C4CF256C6C58}"/>
              </a:ext>
            </a:extLst>
          </p:cNvPr>
          <p:cNvGrpSpPr/>
          <p:nvPr/>
        </p:nvGrpSpPr>
        <p:grpSpPr>
          <a:xfrm>
            <a:off x="6256012" y="2941274"/>
            <a:ext cx="1367997" cy="276057"/>
            <a:chOff x="6300299" y="2831482"/>
            <a:chExt cx="1367997" cy="276057"/>
          </a:xfrm>
        </p:grpSpPr>
        <p:sp>
          <p:nvSpPr>
            <p:cNvPr id="67" name="Rectangle : coins arrondis 66">
              <a:extLst>
                <a:ext uri="{FF2B5EF4-FFF2-40B4-BE49-F238E27FC236}">
                  <a16:creationId xmlns:a16="http://schemas.microsoft.com/office/drawing/2014/main" id="{FB51D5D6-553C-EC10-7F41-F7CFED997F0C}"/>
                </a:ext>
              </a:extLst>
            </p:cNvPr>
            <p:cNvSpPr/>
            <p:nvPr/>
          </p:nvSpPr>
          <p:spPr>
            <a:xfrm>
              <a:off x="6306149" y="2831482"/>
              <a:ext cx="1362147" cy="276057"/>
            </a:xfrm>
            <a:prstGeom prst="roundRect">
              <a:avLst/>
            </a:prstGeom>
            <a:solidFill>
              <a:srgbClr val="005CA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245088E3-0288-E048-3CB1-F3E0E88B163D}"/>
                </a:ext>
              </a:extLst>
            </p:cNvPr>
            <p:cNvSpPr txBox="1"/>
            <p:nvPr/>
          </p:nvSpPr>
          <p:spPr>
            <a:xfrm>
              <a:off x="6300299" y="2842552"/>
              <a:ext cx="135726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b="1" dirty="0">
                  <a:solidFill>
                    <a:schemeClr val="bg1"/>
                  </a:solidFill>
                </a:rPr>
                <a:t>Dominique BASSET</a:t>
              </a:r>
            </a:p>
          </p:txBody>
        </p:sp>
      </p:grpSp>
      <p:sp>
        <p:nvSpPr>
          <p:cNvPr id="78" name="ZoneTexte 77">
            <a:extLst>
              <a:ext uri="{FF2B5EF4-FFF2-40B4-BE49-F238E27FC236}">
                <a16:creationId xmlns:a16="http://schemas.microsoft.com/office/drawing/2014/main" id="{FE9919D3-5921-07EE-5FC3-8B4977218AD9}"/>
              </a:ext>
            </a:extLst>
          </p:cNvPr>
          <p:cNvSpPr txBox="1"/>
          <p:nvPr/>
        </p:nvSpPr>
        <p:spPr>
          <a:xfrm>
            <a:off x="8259751" y="3754678"/>
            <a:ext cx="5260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D40839"/>
                </a:solidFill>
              </a:rPr>
              <a:t>DTR</a:t>
            </a:r>
          </a:p>
        </p:txBody>
      </p:sp>
      <p:grpSp>
        <p:nvGrpSpPr>
          <p:cNvPr id="89" name="Groupe 88">
            <a:extLst>
              <a:ext uri="{FF2B5EF4-FFF2-40B4-BE49-F238E27FC236}">
                <a16:creationId xmlns:a16="http://schemas.microsoft.com/office/drawing/2014/main" id="{55273BB9-85B7-1B09-3DFD-FC706478C397}"/>
              </a:ext>
            </a:extLst>
          </p:cNvPr>
          <p:cNvGrpSpPr/>
          <p:nvPr/>
        </p:nvGrpSpPr>
        <p:grpSpPr>
          <a:xfrm>
            <a:off x="8270482" y="3987732"/>
            <a:ext cx="1367997" cy="276057"/>
            <a:chOff x="8314769" y="3877940"/>
            <a:chExt cx="1367997" cy="276057"/>
          </a:xfrm>
        </p:grpSpPr>
        <p:sp>
          <p:nvSpPr>
            <p:cNvPr id="79" name="Rectangle : coins arrondis 78">
              <a:extLst>
                <a:ext uri="{FF2B5EF4-FFF2-40B4-BE49-F238E27FC236}">
                  <a16:creationId xmlns:a16="http://schemas.microsoft.com/office/drawing/2014/main" id="{F6404C24-1917-4E77-923B-CD402E7597C8}"/>
                </a:ext>
              </a:extLst>
            </p:cNvPr>
            <p:cNvSpPr/>
            <p:nvPr/>
          </p:nvSpPr>
          <p:spPr>
            <a:xfrm>
              <a:off x="8320619" y="3877940"/>
              <a:ext cx="1362147" cy="276057"/>
            </a:xfrm>
            <a:prstGeom prst="roundRect">
              <a:avLst/>
            </a:prstGeom>
            <a:solidFill>
              <a:srgbClr val="005CA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44449534-41DC-BD0C-7E13-E3DE279BF303}"/>
                </a:ext>
              </a:extLst>
            </p:cNvPr>
            <p:cNvSpPr txBox="1"/>
            <p:nvPr/>
          </p:nvSpPr>
          <p:spPr>
            <a:xfrm>
              <a:off x="8314769" y="3889010"/>
              <a:ext cx="135726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b="1" dirty="0">
                  <a:solidFill>
                    <a:schemeClr val="bg1"/>
                  </a:solidFill>
                </a:rPr>
                <a:t>Dominique BASSET</a:t>
              </a:r>
            </a:p>
          </p:txBody>
        </p:sp>
      </p:grp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4AA68B57-EF5C-3F96-8391-057B189BB7BF}"/>
              </a:ext>
            </a:extLst>
          </p:cNvPr>
          <p:cNvSpPr/>
          <p:nvPr/>
        </p:nvSpPr>
        <p:spPr>
          <a:xfrm>
            <a:off x="2181846" y="1164436"/>
            <a:ext cx="1818689" cy="621639"/>
          </a:xfrm>
          <a:prstGeom prst="roundRect">
            <a:avLst/>
          </a:prstGeom>
          <a:solidFill>
            <a:srgbClr val="005CA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C6F07173-BB28-74B0-B4D5-96623E33EBFD}"/>
              </a:ext>
            </a:extLst>
          </p:cNvPr>
          <p:cNvSpPr/>
          <p:nvPr/>
        </p:nvSpPr>
        <p:spPr>
          <a:xfrm>
            <a:off x="6124304" y="1164435"/>
            <a:ext cx="1818689" cy="619606"/>
          </a:xfrm>
          <a:prstGeom prst="roundRect">
            <a:avLst/>
          </a:prstGeom>
          <a:solidFill>
            <a:srgbClr val="005CA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32D19934-4F01-C38B-0736-94874C3A23DA}"/>
              </a:ext>
            </a:extLst>
          </p:cNvPr>
          <p:cNvSpPr/>
          <p:nvPr/>
        </p:nvSpPr>
        <p:spPr>
          <a:xfrm>
            <a:off x="8088875" y="1161014"/>
            <a:ext cx="1818689" cy="627094"/>
          </a:xfrm>
          <a:prstGeom prst="roundRect">
            <a:avLst/>
          </a:prstGeom>
          <a:solidFill>
            <a:srgbClr val="005CA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7BE9BCE0-1C8A-9290-3DCA-1B92F005195B}"/>
              </a:ext>
            </a:extLst>
          </p:cNvPr>
          <p:cNvSpPr/>
          <p:nvPr/>
        </p:nvSpPr>
        <p:spPr>
          <a:xfrm>
            <a:off x="10053446" y="1139537"/>
            <a:ext cx="1818689" cy="644504"/>
          </a:xfrm>
          <a:prstGeom prst="roundRect">
            <a:avLst/>
          </a:prstGeom>
          <a:solidFill>
            <a:srgbClr val="005CA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AD65D374-EBDE-E2B9-C795-43FD27DFD25A}"/>
              </a:ext>
            </a:extLst>
          </p:cNvPr>
          <p:cNvSpPr/>
          <p:nvPr/>
        </p:nvSpPr>
        <p:spPr>
          <a:xfrm>
            <a:off x="225154" y="1166469"/>
            <a:ext cx="1818689" cy="621639"/>
          </a:xfrm>
          <a:prstGeom prst="roundRect">
            <a:avLst/>
          </a:prstGeom>
          <a:solidFill>
            <a:srgbClr val="005CA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05FC1BF0-BC3D-199A-25EC-81F716AD5297}"/>
              </a:ext>
            </a:extLst>
          </p:cNvPr>
          <p:cNvSpPr txBox="1"/>
          <p:nvPr/>
        </p:nvSpPr>
        <p:spPr>
          <a:xfrm>
            <a:off x="356750" y="1258793"/>
            <a:ext cx="1560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>
                <a:solidFill>
                  <a:schemeClr val="bg1"/>
                </a:solidFill>
              </a:rPr>
              <a:t>Commission des Officiels</a:t>
            </a:r>
            <a:endParaRPr lang="fr-FR" sz="1100" b="1" dirty="0">
              <a:solidFill>
                <a:schemeClr val="bg1"/>
              </a:solidFill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98D1FF4D-A240-7F1E-AB5C-66725DC2DFFD}"/>
              </a:ext>
            </a:extLst>
          </p:cNvPr>
          <p:cNvSpPr txBox="1"/>
          <p:nvPr/>
        </p:nvSpPr>
        <p:spPr>
          <a:xfrm>
            <a:off x="4167612" y="1120295"/>
            <a:ext cx="1818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</a:rPr>
              <a:t>Commission Lutte contre les discriminations, Incivilités et les violences dans le Sport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05A40342-D932-D3C8-4585-112D533E8D5B}"/>
              </a:ext>
            </a:extLst>
          </p:cNvPr>
          <p:cNvSpPr txBox="1"/>
          <p:nvPr/>
        </p:nvSpPr>
        <p:spPr>
          <a:xfrm>
            <a:off x="6253165" y="1258793"/>
            <a:ext cx="1560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>
                <a:solidFill>
                  <a:schemeClr val="bg1"/>
                </a:solidFill>
              </a:rPr>
              <a:t>Licences Labellisation</a:t>
            </a:r>
            <a:endParaRPr lang="fr-FR" sz="1100" b="1" dirty="0">
              <a:solidFill>
                <a:schemeClr val="bg1"/>
              </a:solidFill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220ACFD0-C7B2-07D8-9CE5-E61D226F40A2}"/>
              </a:ext>
            </a:extLst>
          </p:cNvPr>
          <p:cNvSpPr txBox="1"/>
          <p:nvPr/>
        </p:nvSpPr>
        <p:spPr>
          <a:xfrm>
            <a:off x="8212812" y="1260515"/>
            <a:ext cx="1560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/>
                </a:solidFill>
              </a:rPr>
              <a:t>Commission du Bénévolat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197837F-C5B7-108A-9C1D-E046610F8EE4}"/>
              </a:ext>
            </a:extLst>
          </p:cNvPr>
          <p:cNvSpPr txBox="1"/>
          <p:nvPr/>
        </p:nvSpPr>
        <p:spPr>
          <a:xfrm>
            <a:off x="10182307" y="1258793"/>
            <a:ext cx="1560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/>
                </a:solidFill>
              </a:rPr>
              <a:t>Organisme de discipline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12F68C2E-8517-4ED9-E3FF-49AE747182EA}"/>
              </a:ext>
            </a:extLst>
          </p:cNvPr>
          <p:cNvSpPr txBox="1"/>
          <p:nvPr/>
        </p:nvSpPr>
        <p:spPr>
          <a:xfrm>
            <a:off x="2121546" y="1185697"/>
            <a:ext cx="189788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Commission Para Sport, Handisport, Inclusion et Santé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46DE4E17-1B8C-A47B-D023-107996A47F43}"/>
              </a:ext>
            </a:extLst>
          </p:cNvPr>
          <p:cNvSpPr txBox="1"/>
          <p:nvPr/>
        </p:nvSpPr>
        <p:spPr>
          <a:xfrm>
            <a:off x="2318015" y="4687991"/>
            <a:ext cx="5260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D40839"/>
                </a:solidFill>
              </a:rPr>
              <a:t>DTR</a:t>
            </a:r>
          </a:p>
        </p:txBody>
      </p:sp>
      <p:grpSp>
        <p:nvGrpSpPr>
          <p:cNvPr id="92" name="Groupe 91">
            <a:extLst>
              <a:ext uri="{FF2B5EF4-FFF2-40B4-BE49-F238E27FC236}">
                <a16:creationId xmlns:a16="http://schemas.microsoft.com/office/drawing/2014/main" id="{3B83E3D9-9AC8-347E-5815-2C668C782AB1}"/>
              </a:ext>
            </a:extLst>
          </p:cNvPr>
          <p:cNvGrpSpPr/>
          <p:nvPr/>
        </p:nvGrpSpPr>
        <p:grpSpPr>
          <a:xfrm>
            <a:off x="2328746" y="4921045"/>
            <a:ext cx="1367997" cy="276057"/>
            <a:chOff x="2373033" y="4811253"/>
            <a:chExt cx="1367997" cy="276057"/>
          </a:xfrm>
        </p:grpSpPr>
        <p:sp>
          <p:nvSpPr>
            <p:cNvPr id="40" name="Rectangle : coins arrondis 39">
              <a:extLst>
                <a:ext uri="{FF2B5EF4-FFF2-40B4-BE49-F238E27FC236}">
                  <a16:creationId xmlns:a16="http://schemas.microsoft.com/office/drawing/2014/main" id="{C2D3DED6-7068-6280-31A5-8A8B1525E729}"/>
                </a:ext>
              </a:extLst>
            </p:cNvPr>
            <p:cNvSpPr/>
            <p:nvPr/>
          </p:nvSpPr>
          <p:spPr>
            <a:xfrm>
              <a:off x="2378883" y="4811253"/>
              <a:ext cx="1362147" cy="276057"/>
            </a:xfrm>
            <a:prstGeom prst="roundRect">
              <a:avLst/>
            </a:prstGeom>
            <a:solidFill>
              <a:srgbClr val="005CA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8907163E-3AE7-3132-10DF-31951B5F264F}"/>
                </a:ext>
              </a:extLst>
            </p:cNvPr>
            <p:cNvSpPr txBox="1"/>
            <p:nvPr/>
          </p:nvSpPr>
          <p:spPr>
            <a:xfrm>
              <a:off x="2373033" y="4822323"/>
              <a:ext cx="135726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b="1" dirty="0">
                  <a:solidFill>
                    <a:schemeClr val="bg1"/>
                  </a:solidFill>
                </a:rPr>
                <a:t>Dominique BASSET</a:t>
              </a:r>
            </a:p>
          </p:txBody>
        </p:sp>
      </p:grpSp>
      <p:sp>
        <p:nvSpPr>
          <p:cNvPr id="42" name="ZoneTexte 41">
            <a:extLst>
              <a:ext uri="{FF2B5EF4-FFF2-40B4-BE49-F238E27FC236}">
                <a16:creationId xmlns:a16="http://schemas.microsoft.com/office/drawing/2014/main" id="{3E94A52F-8506-7054-6CDC-862C49880E48}"/>
              </a:ext>
            </a:extLst>
          </p:cNvPr>
          <p:cNvSpPr txBox="1"/>
          <p:nvPr/>
        </p:nvSpPr>
        <p:spPr>
          <a:xfrm>
            <a:off x="6277762" y="6101823"/>
            <a:ext cx="16283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bg1"/>
                </a:solidFill>
              </a:rPr>
              <a:t>Sabrina OURAOU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02FEF1D0-440E-BA83-F7DE-D32E44AB5F63}"/>
              </a:ext>
            </a:extLst>
          </p:cNvPr>
          <p:cNvSpPr txBox="1"/>
          <p:nvPr/>
        </p:nvSpPr>
        <p:spPr>
          <a:xfrm>
            <a:off x="213402" y="5721822"/>
            <a:ext cx="30390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D40839"/>
                </a:solidFill>
              </a:rPr>
              <a:t>Référents Ligue Île-de-France de Natation</a:t>
            </a:r>
          </a:p>
        </p:txBody>
      </p:sp>
      <p:sp>
        <p:nvSpPr>
          <p:cNvPr id="45" name="ZoneTexte 44">
            <a:hlinkClick r:id="rId2"/>
            <a:extLst>
              <a:ext uri="{FF2B5EF4-FFF2-40B4-BE49-F238E27FC236}">
                <a16:creationId xmlns:a16="http://schemas.microsoft.com/office/drawing/2014/main" id="{CA869B3C-D6FB-14EC-D445-DB6A8381ABAF}"/>
              </a:ext>
            </a:extLst>
          </p:cNvPr>
          <p:cNvSpPr txBox="1"/>
          <p:nvPr/>
        </p:nvSpPr>
        <p:spPr>
          <a:xfrm>
            <a:off x="409345" y="6324768"/>
            <a:ext cx="16283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n.blaise@lif-natation.fr</a:t>
            </a:r>
          </a:p>
        </p:txBody>
      </p:sp>
      <p:sp>
        <p:nvSpPr>
          <p:cNvPr id="48" name="ZoneTexte 47">
            <a:hlinkClick r:id="rId3"/>
            <a:extLst>
              <a:ext uri="{FF2B5EF4-FFF2-40B4-BE49-F238E27FC236}">
                <a16:creationId xmlns:a16="http://schemas.microsoft.com/office/drawing/2014/main" id="{D5129C12-F5FF-3EBD-A3EC-196E9D2A0A80}"/>
              </a:ext>
            </a:extLst>
          </p:cNvPr>
          <p:cNvSpPr txBox="1"/>
          <p:nvPr/>
        </p:nvSpPr>
        <p:spPr>
          <a:xfrm>
            <a:off x="2381486" y="6356336"/>
            <a:ext cx="19018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j.chastagner@lif-natation.fr</a:t>
            </a:r>
          </a:p>
        </p:txBody>
      </p:sp>
      <p:sp>
        <p:nvSpPr>
          <p:cNvPr id="54" name="ZoneTexte 53">
            <a:hlinkClick r:id="rId4"/>
            <a:extLst>
              <a:ext uri="{FF2B5EF4-FFF2-40B4-BE49-F238E27FC236}">
                <a16:creationId xmlns:a16="http://schemas.microsoft.com/office/drawing/2014/main" id="{025E9423-136B-5826-D16B-4C5A467F3523}"/>
              </a:ext>
            </a:extLst>
          </p:cNvPr>
          <p:cNvSpPr txBox="1"/>
          <p:nvPr/>
        </p:nvSpPr>
        <p:spPr>
          <a:xfrm>
            <a:off x="4339123" y="6324768"/>
            <a:ext cx="17984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s.ouraou@lif-natation.fr</a:t>
            </a:r>
          </a:p>
        </p:txBody>
      </p:sp>
      <p:sp>
        <p:nvSpPr>
          <p:cNvPr id="55" name="ZoneTexte 54">
            <a:hlinkClick r:id="rId4"/>
            <a:extLst>
              <a:ext uri="{FF2B5EF4-FFF2-40B4-BE49-F238E27FC236}">
                <a16:creationId xmlns:a16="http://schemas.microsoft.com/office/drawing/2014/main" id="{F99DDFB5-81E2-C232-2509-E8F9C4EE9F77}"/>
              </a:ext>
            </a:extLst>
          </p:cNvPr>
          <p:cNvSpPr txBox="1"/>
          <p:nvPr/>
        </p:nvSpPr>
        <p:spPr>
          <a:xfrm>
            <a:off x="6289568" y="6324768"/>
            <a:ext cx="17531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s.ouraou@lif-natation.fr</a:t>
            </a:r>
          </a:p>
        </p:txBody>
      </p:sp>
      <p:sp>
        <p:nvSpPr>
          <p:cNvPr id="58" name="ZoneTexte 57">
            <a:hlinkClick r:id="rId4"/>
            <a:extLst>
              <a:ext uri="{FF2B5EF4-FFF2-40B4-BE49-F238E27FC236}">
                <a16:creationId xmlns:a16="http://schemas.microsoft.com/office/drawing/2014/main" id="{08C3B3BC-D80D-9BA4-08F9-0646327316FE}"/>
              </a:ext>
            </a:extLst>
          </p:cNvPr>
          <p:cNvSpPr txBox="1"/>
          <p:nvPr/>
        </p:nvSpPr>
        <p:spPr>
          <a:xfrm>
            <a:off x="8316247" y="6338453"/>
            <a:ext cx="17531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s.ouraou@lif-natation.fr</a:t>
            </a:r>
          </a:p>
        </p:txBody>
      </p:sp>
      <p:sp>
        <p:nvSpPr>
          <p:cNvPr id="59" name="ZoneTexte 58">
            <a:hlinkClick r:id="rId5"/>
            <a:extLst>
              <a:ext uri="{FF2B5EF4-FFF2-40B4-BE49-F238E27FC236}">
                <a16:creationId xmlns:a16="http://schemas.microsoft.com/office/drawing/2014/main" id="{1F0E092D-789D-F8FE-E049-90E9FB23BE75}"/>
              </a:ext>
            </a:extLst>
          </p:cNvPr>
          <p:cNvSpPr txBox="1"/>
          <p:nvPr/>
        </p:nvSpPr>
        <p:spPr>
          <a:xfrm>
            <a:off x="8316247" y="6486512"/>
            <a:ext cx="16283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c.moret@lif-natation.fr</a:t>
            </a:r>
          </a:p>
        </p:txBody>
      </p:sp>
      <p:sp>
        <p:nvSpPr>
          <p:cNvPr id="69" name="ZoneTexte 68">
            <a:hlinkClick r:id="rId6"/>
            <a:extLst>
              <a:ext uri="{FF2B5EF4-FFF2-40B4-BE49-F238E27FC236}">
                <a16:creationId xmlns:a16="http://schemas.microsoft.com/office/drawing/2014/main" id="{86AA8BF5-ADD4-9DA3-A491-5974DA5CD558}"/>
              </a:ext>
            </a:extLst>
          </p:cNvPr>
          <p:cNvSpPr txBox="1"/>
          <p:nvPr/>
        </p:nvSpPr>
        <p:spPr>
          <a:xfrm>
            <a:off x="10290131" y="6324768"/>
            <a:ext cx="17908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secr_gene@lif-natation.fr</a:t>
            </a:r>
          </a:p>
        </p:txBody>
      </p:sp>
      <p:sp>
        <p:nvSpPr>
          <p:cNvPr id="70" name="ZoneTexte 69">
            <a:hlinkClick r:id="rId7"/>
            <a:extLst>
              <a:ext uri="{FF2B5EF4-FFF2-40B4-BE49-F238E27FC236}">
                <a16:creationId xmlns:a16="http://schemas.microsoft.com/office/drawing/2014/main" id="{13E8F378-BB16-39A1-BD8A-178FC275FACD}"/>
              </a:ext>
            </a:extLst>
          </p:cNvPr>
          <p:cNvSpPr txBox="1"/>
          <p:nvPr/>
        </p:nvSpPr>
        <p:spPr>
          <a:xfrm>
            <a:off x="154297" y="2356261"/>
            <a:ext cx="19404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D40839"/>
                </a:solidFill>
              </a:rPr>
              <a:t>g.horwitz@lif-natation.fr</a:t>
            </a:r>
          </a:p>
        </p:txBody>
      </p:sp>
      <p:sp>
        <p:nvSpPr>
          <p:cNvPr id="84" name="ZoneTexte 83">
            <a:hlinkClick r:id="rId8"/>
            <a:extLst>
              <a:ext uri="{FF2B5EF4-FFF2-40B4-BE49-F238E27FC236}">
                <a16:creationId xmlns:a16="http://schemas.microsoft.com/office/drawing/2014/main" id="{9E72F120-5B89-6166-E146-B7991F9AE4B0}"/>
              </a:ext>
            </a:extLst>
          </p:cNvPr>
          <p:cNvSpPr txBox="1"/>
          <p:nvPr/>
        </p:nvSpPr>
        <p:spPr>
          <a:xfrm>
            <a:off x="2080274" y="2355246"/>
            <a:ext cx="19404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D40839"/>
                </a:solidFill>
              </a:rPr>
              <a:t>v.portal@lif-natation.fr</a:t>
            </a:r>
          </a:p>
        </p:txBody>
      </p:sp>
      <p:sp>
        <p:nvSpPr>
          <p:cNvPr id="85" name="ZoneTexte 84">
            <a:hlinkClick r:id="rId9"/>
            <a:extLst>
              <a:ext uri="{FF2B5EF4-FFF2-40B4-BE49-F238E27FC236}">
                <a16:creationId xmlns:a16="http://schemas.microsoft.com/office/drawing/2014/main" id="{C8CCB850-A33B-F6B6-E564-D4ED7BCC4F37}"/>
              </a:ext>
            </a:extLst>
          </p:cNvPr>
          <p:cNvSpPr txBox="1"/>
          <p:nvPr/>
        </p:nvSpPr>
        <p:spPr>
          <a:xfrm>
            <a:off x="4087996" y="2354109"/>
            <a:ext cx="19404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D40839"/>
                </a:solidFill>
              </a:rPr>
              <a:t>e.klein@lif-natation.fr</a:t>
            </a:r>
          </a:p>
        </p:txBody>
      </p:sp>
      <p:sp>
        <p:nvSpPr>
          <p:cNvPr id="86" name="ZoneTexte 85">
            <a:hlinkClick r:id="rId10"/>
            <a:extLst>
              <a:ext uri="{FF2B5EF4-FFF2-40B4-BE49-F238E27FC236}">
                <a16:creationId xmlns:a16="http://schemas.microsoft.com/office/drawing/2014/main" id="{6CEF5EA4-FAAE-0575-0954-B7A2D18FC89E}"/>
              </a:ext>
            </a:extLst>
          </p:cNvPr>
          <p:cNvSpPr txBox="1"/>
          <p:nvPr/>
        </p:nvSpPr>
        <p:spPr>
          <a:xfrm>
            <a:off x="6069613" y="2352227"/>
            <a:ext cx="19404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D40839"/>
                </a:solidFill>
              </a:rPr>
              <a:t>c.hugonenq@lif-natation.fr</a:t>
            </a:r>
          </a:p>
        </p:txBody>
      </p:sp>
      <p:sp>
        <p:nvSpPr>
          <p:cNvPr id="87" name="ZoneTexte 86">
            <a:hlinkClick r:id="rId6"/>
            <a:extLst>
              <a:ext uri="{FF2B5EF4-FFF2-40B4-BE49-F238E27FC236}">
                <a16:creationId xmlns:a16="http://schemas.microsoft.com/office/drawing/2014/main" id="{066747B2-D7F3-2D9D-AAEE-704DB87D3E4D}"/>
              </a:ext>
            </a:extLst>
          </p:cNvPr>
          <p:cNvSpPr txBox="1"/>
          <p:nvPr/>
        </p:nvSpPr>
        <p:spPr>
          <a:xfrm>
            <a:off x="8019608" y="2340710"/>
            <a:ext cx="19404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D40839"/>
                </a:solidFill>
              </a:rPr>
              <a:t>secr_gene@lif-natation.fr</a:t>
            </a:r>
          </a:p>
        </p:txBody>
      </p:sp>
      <p:sp>
        <p:nvSpPr>
          <p:cNvPr id="88" name="ZoneTexte 87">
            <a:hlinkClick r:id="rId11"/>
            <a:extLst>
              <a:ext uri="{FF2B5EF4-FFF2-40B4-BE49-F238E27FC236}">
                <a16:creationId xmlns:a16="http://schemas.microsoft.com/office/drawing/2014/main" id="{4BFE5247-B7BB-2001-2809-2DEF5E641321}"/>
              </a:ext>
            </a:extLst>
          </p:cNvPr>
          <p:cNvSpPr txBox="1"/>
          <p:nvPr/>
        </p:nvSpPr>
        <p:spPr>
          <a:xfrm>
            <a:off x="9982589" y="2340710"/>
            <a:ext cx="19404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D40839"/>
                </a:solidFill>
              </a:rPr>
              <a:t>f.nordman@lif-natation.fr</a:t>
            </a:r>
          </a:p>
        </p:txBody>
      </p:sp>
      <p:sp>
        <p:nvSpPr>
          <p:cNvPr id="93" name="ZoneTexte 92">
            <a:hlinkClick r:id="rId5"/>
            <a:extLst>
              <a:ext uri="{FF2B5EF4-FFF2-40B4-BE49-F238E27FC236}">
                <a16:creationId xmlns:a16="http://schemas.microsoft.com/office/drawing/2014/main" id="{094266D0-3CF1-FED0-DF4A-F3290D52B542}"/>
              </a:ext>
            </a:extLst>
          </p:cNvPr>
          <p:cNvSpPr txBox="1"/>
          <p:nvPr/>
        </p:nvSpPr>
        <p:spPr>
          <a:xfrm>
            <a:off x="2365742" y="6496327"/>
            <a:ext cx="16283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c.moret@lif-natation.fr</a:t>
            </a:r>
          </a:p>
        </p:txBody>
      </p:sp>
      <p:pic>
        <p:nvPicPr>
          <p:cNvPr id="95" name="Image 94" descr="Une image contenant Graphique, graphisme, Police, logo&#10;&#10;Description générée automatiquement">
            <a:extLst>
              <a:ext uri="{FF2B5EF4-FFF2-40B4-BE49-F238E27FC236}">
                <a16:creationId xmlns:a16="http://schemas.microsoft.com/office/drawing/2014/main" id="{9553B36E-1710-46A4-21C6-2AD3CEBE0107}"/>
              </a:ext>
            </a:extLst>
          </p:cNvPr>
          <p:cNvPicPr/>
          <p:nvPr/>
        </p:nvPicPr>
        <p:blipFill>
          <a:blip r:embed="rId1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64" t="11681" r="24364" b="38729"/>
          <a:stretch/>
        </p:blipFill>
        <p:spPr>
          <a:xfrm>
            <a:off x="3638943" y="1485899"/>
            <a:ext cx="4980788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5084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4201</TotalTime>
  <Words>546</Words>
  <Application>Microsoft Office PowerPoint</Application>
  <PresentationFormat>Grand écran</PresentationFormat>
  <Paragraphs>277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LIFLPT23016</dc:creator>
  <cp:lastModifiedBy>Killian BESCHER</cp:lastModifiedBy>
  <cp:revision>4</cp:revision>
  <dcterms:created xsi:type="dcterms:W3CDTF">2024-12-03T10:23:26Z</dcterms:created>
  <dcterms:modified xsi:type="dcterms:W3CDTF">2024-12-06T08:25:32Z</dcterms:modified>
</cp:coreProperties>
</file>